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3.xml" ContentType="application/vnd.openxmlformats-officedocument.theme+xml"/>
  <Override PartName="/ppt/tags/tag48.xml" ContentType="application/vnd.openxmlformats-officedocument.presentationml.tags+xml"/>
  <Override PartName="/ppt/notesSlides/notesSlide1.xml" ContentType="application/vnd.openxmlformats-officedocument.presentationml.notesSlide+xml"/>
  <Override PartName="/ppt/tags/tag49.xml" ContentType="application/vnd.openxmlformats-officedocument.presentationml.tags+xml"/>
  <Override PartName="/ppt/notesSlides/notesSlide2.xml" ContentType="application/vnd.openxmlformats-officedocument.presentationml.notesSlide+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notesSlides/notesSlide4.xml" ContentType="application/vnd.openxmlformats-officedocument.presentationml.notesSlide+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notesSlides/notesSlide9.xml" ContentType="application/vnd.openxmlformats-officedocument.presentationml.notesSlide+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notesSlides/notesSlide15.xml" ContentType="application/vnd.openxmlformats-officedocument.presentationml.notesSlide+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82" r:id="rId2"/>
  </p:sldMasterIdLst>
  <p:notesMasterIdLst>
    <p:notesMasterId r:id="rId20"/>
  </p:notesMasterIdLst>
  <p:sldIdLst>
    <p:sldId id="256" r:id="rId3"/>
    <p:sldId id="257" r:id="rId4"/>
    <p:sldId id="272" r:id="rId5"/>
    <p:sldId id="258" r:id="rId6"/>
    <p:sldId id="259" r:id="rId7"/>
    <p:sldId id="271" r:id="rId8"/>
    <p:sldId id="260" r:id="rId9"/>
    <p:sldId id="274" r:id="rId10"/>
    <p:sldId id="261" r:id="rId11"/>
    <p:sldId id="262" r:id="rId12"/>
    <p:sldId id="263" r:id="rId13"/>
    <p:sldId id="275" r:id="rId14"/>
    <p:sldId id="266" r:id="rId15"/>
    <p:sldId id="267" r:id="rId16"/>
    <p:sldId id="268" r:id="rId17"/>
    <p:sldId id="269" r:id="rId18"/>
    <p:sldId id="270" r:id="rId19"/>
  </p:sldIdLst>
  <p:sldSz cx="9144000" cy="6858000" type="letter"/>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9DA"/>
    <a:srgbClr val="419244"/>
    <a:srgbClr val="4CA54C"/>
    <a:srgbClr val="3B7B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9"/>
    <p:restoredTop sz="79464"/>
  </p:normalViewPr>
  <p:slideViewPr>
    <p:cSldViewPr snapToGrid="0" snapToObjects="1">
      <p:cViewPr varScale="1">
        <p:scale>
          <a:sx n="76" d="100"/>
          <a:sy n="76" d="100"/>
        </p:scale>
        <p:origin x="62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C5E5A-C151-6344-9D32-0186C18FCCC0}" type="datetimeFigureOut">
              <a:rPr lang="en-US" smtClean="0"/>
              <a:t>3/13/2017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53FC3-D5FC-1D41-AE28-1553F53B0384}" type="slidenum">
              <a:rPr lang="en-US" smtClean="0"/>
              <a:t>‹#›</a:t>
            </a:fld>
            <a:endParaRPr lang="en-US"/>
          </a:p>
        </p:txBody>
      </p:sp>
    </p:spTree>
    <p:extLst>
      <p:ext uri="{BB962C8B-B14F-4D97-AF65-F5344CB8AC3E}">
        <p14:creationId xmlns:p14="http://schemas.microsoft.com/office/powerpoint/2010/main" val="1737708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a:t>
            </a:fld>
            <a:endParaRPr lang="en-US"/>
          </a:p>
        </p:txBody>
      </p:sp>
    </p:spTree>
    <p:extLst>
      <p:ext uri="{BB962C8B-B14F-4D97-AF65-F5344CB8AC3E}">
        <p14:creationId xmlns:p14="http://schemas.microsoft.com/office/powerpoint/2010/main" val="1604531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10</a:t>
            </a:fld>
            <a:endParaRPr lang="en-US"/>
          </a:p>
        </p:txBody>
      </p:sp>
    </p:spTree>
    <p:extLst>
      <p:ext uri="{BB962C8B-B14F-4D97-AF65-F5344CB8AC3E}">
        <p14:creationId xmlns:p14="http://schemas.microsoft.com/office/powerpoint/2010/main" val="46081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11</a:t>
            </a:fld>
            <a:endParaRPr lang="en-US"/>
          </a:p>
        </p:txBody>
      </p:sp>
    </p:spTree>
    <p:extLst>
      <p:ext uri="{BB962C8B-B14F-4D97-AF65-F5344CB8AC3E}">
        <p14:creationId xmlns:p14="http://schemas.microsoft.com/office/powerpoint/2010/main" val="117539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12</a:t>
            </a:fld>
            <a:endParaRPr lang="en-US"/>
          </a:p>
        </p:txBody>
      </p:sp>
    </p:spTree>
    <p:extLst>
      <p:ext uri="{BB962C8B-B14F-4D97-AF65-F5344CB8AC3E}">
        <p14:creationId xmlns:p14="http://schemas.microsoft.com/office/powerpoint/2010/main" val="4586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13</a:t>
            </a:fld>
            <a:endParaRPr lang="en-US"/>
          </a:p>
        </p:txBody>
      </p:sp>
    </p:spTree>
    <p:extLst>
      <p:ext uri="{BB962C8B-B14F-4D97-AF65-F5344CB8AC3E}">
        <p14:creationId xmlns:p14="http://schemas.microsoft.com/office/powerpoint/2010/main" val="2088314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14</a:t>
            </a:fld>
            <a:endParaRPr lang="en-US"/>
          </a:p>
        </p:txBody>
      </p:sp>
    </p:spTree>
    <p:extLst>
      <p:ext uri="{BB962C8B-B14F-4D97-AF65-F5344CB8AC3E}">
        <p14:creationId xmlns:p14="http://schemas.microsoft.com/office/powerpoint/2010/main" val="747754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15</a:t>
            </a:fld>
            <a:endParaRPr lang="en-US"/>
          </a:p>
        </p:txBody>
      </p:sp>
    </p:spTree>
    <p:extLst>
      <p:ext uri="{BB962C8B-B14F-4D97-AF65-F5344CB8AC3E}">
        <p14:creationId xmlns:p14="http://schemas.microsoft.com/office/powerpoint/2010/main" val="1330264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16</a:t>
            </a:fld>
            <a:endParaRPr lang="en-US"/>
          </a:p>
        </p:txBody>
      </p:sp>
    </p:spTree>
    <p:extLst>
      <p:ext uri="{BB962C8B-B14F-4D97-AF65-F5344CB8AC3E}">
        <p14:creationId xmlns:p14="http://schemas.microsoft.com/office/powerpoint/2010/main" val="208132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17</a:t>
            </a:fld>
            <a:endParaRPr lang="en-US"/>
          </a:p>
        </p:txBody>
      </p:sp>
    </p:spTree>
    <p:extLst>
      <p:ext uri="{BB962C8B-B14F-4D97-AF65-F5344CB8AC3E}">
        <p14:creationId xmlns:p14="http://schemas.microsoft.com/office/powerpoint/2010/main" val="167784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2</a:t>
            </a:fld>
            <a:endParaRPr lang="en-US"/>
          </a:p>
        </p:txBody>
      </p:sp>
    </p:spTree>
    <p:extLst>
      <p:ext uri="{BB962C8B-B14F-4D97-AF65-F5344CB8AC3E}">
        <p14:creationId xmlns:p14="http://schemas.microsoft.com/office/powerpoint/2010/main" val="148746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3</a:t>
            </a:fld>
            <a:endParaRPr lang="en-US"/>
          </a:p>
        </p:txBody>
      </p:sp>
    </p:spTree>
    <p:extLst>
      <p:ext uri="{BB962C8B-B14F-4D97-AF65-F5344CB8AC3E}">
        <p14:creationId xmlns:p14="http://schemas.microsoft.com/office/powerpoint/2010/main" val="68965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4</a:t>
            </a:fld>
            <a:endParaRPr lang="en-US"/>
          </a:p>
        </p:txBody>
      </p:sp>
    </p:spTree>
    <p:extLst>
      <p:ext uri="{BB962C8B-B14F-4D97-AF65-F5344CB8AC3E}">
        <p14:creationId xmlns:p14="http://schemas.microsoft.com/office/powerpoint/2010/main" val="48894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5</a:t>
            </a:fld>
            <a:endParaRPr lang="en-US"/>
          </a:p>
        </p:txBody>
      </p:sp>
    </p:spTree>
    <p:extLst>
      <p:ext uri="{BB962C8B-B14F-4D97-AF65-F5344CB8AC3E}">
        <p14:creationId xmlns:p14="http://schemas.microsoft.com/office/powerpoint/2010/main" val="2034425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6</a:t>
            </a:fld>
            <a:endParaRPr lang="en-US"/>
          </a:p>
        </p:txBody>
      </p:sp>
    </p:spTree>
    <p:extLst>
      <p:ext uri="{BB962C8B-B14F-4D97-AF65-F5344CB8AC3E}">
        <p14:creationId xmlns:p14="http://schemas.microsoft.com/office/powerpoint/2010/main" val="45934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7</a:t>
            </a:fld>
            <a:endParaRPr lang="en-US"/>
          </a:p>
        </p:txBody>
      </p:sp>
    </p:spTree>
    <p:extLst>
      <p:ext uri="{BB962C8B-B14F-4D97-AF65-F5344CB8AC3E}">
        <p14:creationId xmlns:p14="http://schemas.microsoft.com/office/powerpoint/2010/main" val="104216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8</a:t>
            </a:fld>
            <a:endParaRPr lang="en-US"/>
          </a:p>
        </p:txBody>
      </p:sp>
    </p:spTree>
    <p:extLst>
      <p:ext uri="{BB962C8B-B14F-4D97-AF65-F5344CB8AC3E}">
        <p14:creationId xmlns:p14="http://schemas.microsoft.com/office/powerpoint/2010/main" val="409752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B8653FC3-D5FC-1D41-AE28-1553F53B0384}" type="slidenum">
              <a:rPr lang="en-US" smtClean="0"/>
              <a:t>9</a:t>
            </a:fld>
            <a:endParaRPr lang="en-US"/>
          </a:p>
        </p:txBody>
      </p:sp>
    </p:spTree>
    <p:extLst>
      <p:ext uri="{BB962C8B-B14F-4D97-AF65-F5344CB8AC3E}">
        <p14:creationId xmlns:p14="http://schemas.microsoft.com/office/powerpoint/2010/main" val="606062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1.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4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39.pn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47.png"/><Relationship Id="rId14" Type="http://schemas.openxmlformats.org/officeDocument/2006/relationships/image" Target="../media/image51.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1.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5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30" y="1122363"/>
            <a:ext cx="8577943" cy="2387600"/>
          </a:xfrm>
        </p:spPr>
        <p:txBody>
          <a:bodyPr anchor="b"/>
          <a:lstStyle>
            <a:lvl1pPr algn="l">
              <a:defRPr sz="3375">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30" y="3602038"/>
            <a:ext cx="8577943" cy="1655762"/>
          </a:xfrm>
        </p:spPr>
        <p:txBody>
          <a:bodyPr/>
          <a:lstStyle>
            <a:lvl1pPr marL="0" indent="0" algn="l">
              <a:buNone/>
              <a:defRPr sz="1350" baseline="0">
                <a:solidFill>
                  <a:schemeClr val="tx2"/>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accent5"/>
                </a:solidFill>
              </a:rPr>
              <a:t>BD2K Open Educational Resources | Oregon Health &amp; Science University</a:t>
            </a:r>
            <a:endParaRPr lang="en-US" sz="1350" dirty="0">
              <a:solidFill>
                <a:schemeClr val="accent5"/>
              </a:solidFill>
            </a:endParaRPr>
          </a:p>
        </p:txBody>
      </p:sp>
    </p:spTree>
    <p:custDataLst>
      <p:tags r:id="rId1"/>
    </p:custDataLst>
    <p:extLst>
      <p:ext uri="{BB962C8B-B14F-4D97-AF65-F5344CB8AC3E}">
        <p14:creationId xmlns:p14="http://schemas.microsoft.com/office/powerpoint/2010/main" val="3845248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258976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0589388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0751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84250880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136312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949115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833251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2"/>
            <a:ext cx="4629150" cy="5403851"/>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825" i="1"/>
            </a:lvl1pPr>
          </a:lstStyle>
          <a:p>
            <a:pPr lvl="0"/>
            <a:r>
              <a:rPr lang="en-US" sz="825" i="1" dirty="0" smtClean="0"/>
              <a:t>Citation</a:t>
            </a:r>
            <a:endParaRPr lang="en-US" dirty="0"/>
          </a:p>
        </p:txBody>
      </p:sp>
    </p:spTree>
    <p:custDataLst>
      <p:tags r:id="rId1"/>
    </p:custDataLst>
    <p:extLst>
      <p:ext uri="{BB962C8B-B14F-4D97-AF65-F5344CB8AC3E}">
        <p14:creationId xmlns:p14="http://schemas.microsoft.com/office/powerpoint/2010/main" val="68282984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Light">
    <p:spTree>
      <p:nvGrpSpPr>
        <p:cNvPr id="1" name=""/>
        <p:cNvGrpSpPr/>
        <p:nvPr/>
      </p:nvGrpSpPr>
      <p:grpSpPr>
        <a:xfrm>
          <a:off x="0" y="0"/>
          <a:ext cx="0" cy="0"/>
          <a:chOff x="0" y="0"/>
          <a:chExt cx="0" cy="0"/>
        </a:xfrm>
      </p:grpSpPr>
      <p:sp>
        <p:nvSpPr>
          <p:cNvPr id="3" name="Title 1"/>
          <p:cNvSpPr txBox="1">
            <a:spLocks/>
          </p:cNvSpPr>
          <p:nvPr/>
        </p:nvSpPr>
        <p:spPr>
          <a:xfrm>
            <a:off x="224972" y="135352"/>
            <a:ext cx="8694058" cy="911243"/>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z="2475" smtClean="0"/>
              <a:t>Icons for Use Throughout – Light Theme</a:t>
            </a:r>
            <a:endParaRPr lang="en-US" sz="2475" dirty="0"/>
          </a:p>
        </p:txBody>
      </p:sp>
      <p:pic>
        <p:nvPicPr>
          <p:cNvPr id="4" name="Picture 3"/>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pic>
        <p:nvPicPr>
          <p:cNvPr id="22" name="Picture 21"/>
          <p:cNvPicPr/>
          <p:nvPr/>
        </p:nvPicPr>
        <p:blipFill>
          <a:blip r:embed="rId21">
            <a:extLst>
              <a:ext uri="{28A0092B-C50C-407E-A947-70E740481C1C}">
                <a14:useLocalDpi xmlns:a14="http://schemas.microsoft.com/office/drawing/2010/main" val="0"/>
              </a:ext>
            </a:extLst>
          </a:blip>
          <a:stretch>
            <a:fillRect/>
          </a:stretch>
        </p:blipFill>
        <p:spPr>
          <a:xfrm>
            <a:off x="6080045" y="3588983"/>
            <a:ext cx="1257300" cy="1257300"/>
          </a:xfrm>
          <a:prstGeom prst="rect">
            <a:avLst/>
          </a:prstGeom>
        </p:spPr>
      </p:pic>
    </p:spTree>
    <p:custDataLst>
      <p:tags r:id="rId1"/>
    </p:custDataLst>
    <p:extLst>
      <p:ext uri="{BB962C8B-B14F-4D97-AF65-F5344CB8AC3E}">
        <p14:creationId xmlns:p14="http://schemas.microsoft.com/office/powerpoint/2010/main" val="16861215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2" y="155558"/>
            <a:ext cx="8694058" cy="911243"/>
          </a:xfrm>
        </p:spPr>
        <p:txBody>
          <a:bodyPr>
            <a:normAutofit/>
          </a:bodyPr>
          <a:lstStyle/>
          <a:p>
            <a:r>
              <a:rPr lang="en-US" smtClean="0"/>
              <a:t>Click to edit Master title style</a:t>
            </a:r>
            <a:endParaRPr lang="en-US" dirty="0"/>
          </a:p>
        </p:txBody>
      </p:sp>
      <p:sp>
        <p:nvSpPr>
          <p:cNvPr id="4" name="Oval 3"/>
          <p:cNvSpPr/>
          <p:nvPr/>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tx1"/>
                </a:solidFill>
                <a:latin typeface="Cambria"/>
                <a:cs typeface="Cambria"/>
              </a:rPr>
              <a:t>1</a:t>
            </a:r>
            <a:endParaRPr lang="en-US" sz="2100" dirty="0">
              <a:solidFill>
                <a:schemeClr val="tx1"/>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tx1"/>
                </a:solidFill>
                <a:latin typeface="Cambria"/>
                <a:cs typeface="Cambria"/>
              </a:rPr>
              <a:t>2</a:t>
            </a:r>
            <a:endParaRPr lang="en-US" sz="2100" dirty="0">
              <a:solidFill>
                <a:schemeClr val="tx1"/>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tx1"/>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tx1"/>
                </a:solidFill>
                <a:latin typeface="Cambria"/>
                <a:cs typeface="Cambria"/>
              </a:rPr>
              <a:t>4</a:t>
            </a:r>
            <a:endParaRPr lang="en-US" sz="2100" dirty="0">
              <a:solidFill>
                <a:schemeClr val="tx1"/>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3"/>
                </a:solidFill>
                <a:latin typeface="Cambria"/>
                <a:cs typeface="Cambria"/>
              </a:rPr>
              <a:t>1</a:t>
            </a:r>
            <a:endParaRPr lang="en-US" sz="2100" dirty="0">
              <a:solidFill>
                <a:schemeClr val="accent3"/>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3"/>
                </a:solidFill>
                <a:latin typeface="Cambria"/>
                <a:cs typeface="Cambria"/>
              </a:rPr>
              <a:t>2</a:t>
            </a:r>
            <a:endParaRPr lang="en-US" sz="2100" dirty="0">
              <a:solidFill>
                <a:schemeClr val="accent3"/>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accent3"/>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3"/>
                </a:solidFill>
                <a:latin typeface="Cambria"/>
                <a:cs typeface="Cambria"/>
              </a:rPr>
              <a:t>4</a:t>
            </a:r>
            <a:endParaRPr lang="en-US" sz="2100" dirty="0">
              <a:solidFill>
                <a:schemeClr val="accent3"/>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6"/>
                </a:solidFill>
                <a:latin typeface="Cambria"/>
                <a:cs typeface="Cambria"/>
              </a:rPr>
              <a:t>1</a:t>
            </a:r>
            <a:endParaRPr lang="en-US" sz="2100" dirty="0">
              <a:solidFill>
                <a:schemeClr val="accent6"/>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6"/>
                </a:solidFill>
                <a:latin typeface="Cambria"/>
                <a:cs typeface="Cambria"/>
              </a:rPr>
              <a:t>2</a:t>
            </a:r>
            <a:endParaRPr lang="en-US" sz="2100" dirty="0">
              <a:solidFill>
                <a:schemeClr val="accent6"/>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accent6"/>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6"/>
                </a:solidFill>
                <a:latin typeface="Cambria"/>
                <a:cs typeface="Cambria"/>
              </a:rPr>
              <a:t>4</a:t>
            </a:r>
            <a:endParaRPr lang="en-US" sz="21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13335418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3" y="1182915"/>
            <a:ext cx="8694058" cy="5256522"/>
          </a:xfrm>
        </p:spPr>
        <p:txBody>
          <a:bodyPr/>
          <a:lstStyle>
            <a:lvl3pPr marL="685800">
              <a:lnSpc>
                <a:spcPct val="150000"/>
              </a:lnSpc>
              <a:spcBef>
                <a:spcPts val="0"/>
              </a:spcBef>
              <a:spcAft>
                <a:spcPts val="450"/>
              </a:spcAft>
              <a:defRPr sz="12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825" i="1"/>
            </a:lvl1pPr>
          </a:lstStyle>
          <a:p>
            <a:pPr lvl="0"/>
            <a:r>
              <a:rPr lang="en-US" sz="825" i="1" dirty="0" smtClean="0"/>
              <a:t>Citation</a:t>
            </a:r>
            <a:endParaRPr lang="en-US" dirty="0"/>
          </a:p>
        </p:txBody>
      </p:sp>
    </p:spTree>
    <p:custDataLst>
      <p:tags r:id="rId1"/>
    </p:custDataLst>
    <p:extLst>
      <p:ext uri="{BB962C8B-B14F-4D97-AF65-F5344CB8AC3E}">
        <p14:creationId xmlns:p14="http://schemas.microsoft.com/office/powerpoint/2010/main" val="9302550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2" y="155558"/>
            <a:ext cx="8694058" cy="911243"/>
          </a:xfrm>
        </p:spPr>
        <p:txBody>
          <a:bodyPr/>
          <a:lstStyle/>
          <a:p>
            <a:r>
              <a:rPr lang="en-US" smtClean="0"/>
              <a:t>Click to edit Master title style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03" y="1230599"/>
            <a:ext cx="640135" cy="4572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03" y="1851639"/>
            <a:ext cx="640135" cy="457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03" y="2472679"/>
            <a:ext cx="640135" cy="4572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803" y="3093719"/>
            <a:ext cx="640135" cy="45724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8220" y="1230599"/>
            <a:ext cx="1371719" cy="45724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219" y="1851641"/>
            <a:ext cx="1371719" cy="45114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8219" y="2472679"/>
            <a:ext cx="1371719" cy="4572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8218" y="3099818"/>
            <a:ext cx="1371719" cy="45114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53839" y="1249734"/>
            <a:ext cx="1554615" cy="45724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53837" y="1845542"/>
            <a:ext cx="1554615" cy="45724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3837" y="2472679"/>
            <a:ext cx="1554615" cy="45724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53837" y="3081525"/>
            <a:ext cx="1554615" cy="457240"/>
          </a:xfrm>
          <a:prstGeom prst="rect">
            <a:avLst/>
          </a:prstGeom>
        </p:spPr>
      </p:pic>
      <p:grpSp>
        <p:nvGrpSpPr>
          <p:cNvPr id="2" name="Group 1"/>
          <p:cNvGrpSpPr/>
          <p:nvPr/>
        </p:nvGrpSpPr>
        <p:grpSpPr>
          <a:xfrm>
            <a:off x="3668372" y="3697195"/>
            <a:ext cx="640080" cy="457200"/>
            <a:chOff x="3668372" y="3697195"/>
            <a:chExt cx="640080" cy="457200"/>
          </a:xfrm>
        </p:grpSpPr>
        <p:sp>
          <p:nvSpPr>
            <p:cNvPr id="71" name="Pentagon 70"/>
            <p:cNvSpPr/>
            <p:nvPr/>
          </p:nvSpPr>
          <p:spPr>
            <a:xfrm>
              <a:off x="3851252" y="3697195"/>
              <a:ext cx="4572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a:off x="3668372" y="369719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p:cNvGrpSpPr/>
          <p:nvPr/>
        </p:nvGrpSpPr>
        <p:grpSpPr>
          <a:xfrm>
            <a:off x="3668372" y="4531766"/>
            <a:ext cx="640080" cy="457200"/>
            <a:chOff x="3668372" y="4531766"/>
            <a:chExt cx="640080" cy="457200"/>
          </a:xfrm>
        </p:grpSpPr>
        <p:sp>
          <p:nvSpPr>
            <p:cNvPr id="73" name="Pentagon 72"/>
            <p:cNvSpPr/>
            <p:nvPr/>
          </p:nvSpPr>
          <p:spPr>
            <a:xfrm>
              <a:off x="3851252" y="4531766"/>
              <a:ext cx="4572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a:off x="3668372" y="453176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 name="Group 24"/>
          <p:cNvGrpSpPr/>
          <p:nvPr/>
        </p:nvGrpSpPr>
        <p:grpSpPr>
          <a:xfrm>
            <a:off x="3668372" y="5366337"/>
            <a:ext cx="640080" cy="457200"/>
            <a:chOff x="3668372" y="5366337"/>
            <a:chExt cx="640080" cy="457200"/>
          </a:xfrm>
        </p:grpSpPr>
        <p:sp>
          <p:nvSpPr>
            <p:cNvPr id="75" name="Pentagon 74"/>
            <p:cNvSpPr/>
            <p:nvPr/>
          </p:nvSpPr>
          <p:spPr>
            <a:xfrm>
              <a:off x="3851252" y="5366337"/>
              <a:ext cx="4572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p:cNvSpPr/>
            <p:nvPr/>
          </p:nvSpPr>
          <p:spPr>
            <a:xfrm>
              <a:off x="3668372" y="536633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 name="Group 25"/>
          <p:cNvGrpSpPr/>
          <p:nvPr/>
        </p:nvGrpSpPr>
        <p:grpSpPr>
          <a:xfrm>
            <a:off x="3668372" y="6200908"/>
            <a:ext cx="640080" cy="457200"/>
            <a:chOff x="3668372" y="6200908"/>
            <a:chExt cx="640080" cy="457200"/>
          </a:xfrm>
        </p:grpSpPr>
        <p:sp>
          <p:nvSpPr>
            <p:cNvPr id="77" name="Pentagon 76"/>
            <p:cNvSpPr/>
            <p:nvPr/>
          </p:nvSpPr>
          <p:spPr>
            <a:xfrm>
              <a:off x="3851252" y="620090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p:cNvSpPr/>
            <p:nvPr/>
          </p:nvSpPr>
          <p:spPr>
            <a:xfrm>
              <a:off x="3668372" y="620090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9" name="Group 78"/>
          <p:cNvGrpSpPr/>
          <p:nvPr/>
        </p:nvGrpSpPr>
        <p:grpSpPr>
          <a:xfrm>
            <a:off x="5058484" y="3690371"/>
            <a:ext cx="1371600" cy="453104"/>
            <a:chOff x="2303060" y="1350261"/>
            <a:chExt cx="1371600" cy="453104"/>
          </a:xfrm>
        </p:grpSpPr>
        <p:sp>
          <p:nvSpPr>
            <p:cNvPr id="80" name="Round Same Side Corner Rectangle 79"/>
            <p:cNvSpPr/>
            <p:nvPr/>
          </p:nvSpPr>
          <p:spPr>
            <a:xfrm>
              <a:off x="2303060" y="1350261"/>
              <a:ext cx="1371600" cy="36576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p:cNvSpPr/>
            <p:nvPr/>
          </p:nvSpPr>
          <p:spPr>
            <a:xfrm>
              <a:off x="2303060" y="1711925"/>
              <a:ext cx="1371600" cy="914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2" name="Group 81"/>
          <p:cNvGrpSpPr/>
          <p:nvPr/>
        </p:nvGrpSpPr>
        <p:grpSpPr>
          <a:xfrm>
            <a:off x="5058484" y="4505139"/>
            <a:ext cx="1371600" cy="453104"/>
            <a:chOff x="2303060" y="2165029"/>
            <a:chExt cx="1371600" cy="453104"/>
          </a:xfrm>
        </p:grpSpPr>
        <p:sp>
          <p:nvSpPr>
            <p:cNvPr id="83" name="Round Same Side Corner Rectangle 82"/>
            <p:cNvSpPr/>
            <p:nvPr/>
          </p:nvSpPr>
          <p:spPr>
            <a:xfrm>
              <a:off x="2303060" y="2165029"/>
              <a:ext cx="1371600" cy="36576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a:off x="2303060" y="2526693"/>
              <a:ext cx="1371600" cy="9144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5" name="Group 84"/>
          <p:cNvGrpSpPr/>
          <p:nvPr/>
        </p:nvGrpSpPr>
        <p:grpSpPr>
          <a:xfrm>
            <a:off x="5058484" y="5366337"/>
            <a:ext cx="1371600" cy="453104"/>
            <a:chOff x="2303060" y="3026227"/>
            <a:chExt cx="1371600" cy="453104"/>
          </a:xfrm>
        </p:grpSpPr>
        <p:sp>
          <p:nvSpPr>
            <p:cNvPr id="86" name="Round Same Side Corner Rectangle 85"/>
            <p:cNvSpPr/>
            <p:nvPr/>
          </p:nvSpPr>
          <p:spPr>
            <a:xfrm>
              <a:off x="2303060" y="3026227"/>
              <a:ext cx="1371600" cy="36576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p:cNvSpPr/>
            <p:nvPr/>
          </p:nvSpPr>
          <p:spPr>
            <a:xfrm>
              <a:off x="2303060" y="3387891"/>
              <a:ext cx="1371600" cy="9144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8" name="Group 87"/>
          <p:cNvGrpSpPr/>
          <p:nvPr/>
        </p:nvGrpSpPr>
        <p:grpSpPr>
          <a:xfrm>
            <a:off x="5058484" y="6181105"/>
            <a:ext cx="1371600" cy="453104"/>
            <a:chOff x="2303060" y="3840995"/>
            <a:chExt cx="1371600" cy="453104"/>
          </a:xfrm>
        </p:grpSpPr>
        <p:sp>
          <p:nvSpPr>
            <p:cNvPr id="89" name="Round Same Side Corner Rectangle 88"/>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1" name="Group 90"/>
          <p:cNvGrpSpPr/>
          <p:nvPr/>
        </p:nvGrpSpPr>
        <p:grpSpPr>
          <a:xfrm>
            <a:off x="7355542" y="3697195"/>
            <a:ext cx="1554480" cy="457200"/>
            <a:chOff x="4600118" y="1357085"/>
            <a:chExt cx="1554480" cy="457200"/>
          </a:xfrm>
        </p:grpSpPr>
        <p:sp>
          <p:nvSpPr>
            <p:cNvPr id="92" name="Pentagon 91"/>
            <p:cNvSpPr/>
            <p:nvPr/>
          </p:nvSpPr>
          <p:spPr>
            <a:xfrm>
              <a:off x="4782998" y="1357085"/>
              <a:ext cx="13716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p:cNvSpPr/>
            <p:nvPr/>
          </p:nvSpPr>
          <p:spPr>
            <a:xfrm>
              <a:off x="4600118" y="135708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4" name="Group 93"/>
          <p:cNvGrpSpPr/>
          <p:nvPr/>
        </p:nvGrpSpPr>
        <p:grpSpPr>
          <a:xfrm>
            <a:off x="7355542" y="4531766"/>
            <a:ext cx="1554480" cy="457200"/>
            <a:chOff x="4600118" y="2191656"/>
            <a:chExt cx="1554480" cy="457200"/>
          </a:xfrm>
        </p:grpSpPr>
        <p:sp>
          <p:nvSpPr>
            <p:cNvPr id="95" name="Pentagon 94"/>
            <p:cNvSpPr/>
            <p:nvPr/>
          </p:nvSpPr>
          <p:spPr>
            <a:xfrm>
              <a:off x="4782998" y="2191656"/>
              <a:ext cx="13716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p:cNvSpPr/>
            <p:nvPr/>
          </p:nvSpPr>
          <p:spPr>
            <a:xfrm>
              <a:off x="4600118" y="219165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7" name="Group 96"/>
          <p:cNvGrpSpPr/>
          <p:nvPr/>
        </p:nvGrpSpPr>
        <p:grpSpPr>
          <a:xfrm>
            <a:off x="7355542" y="5366337"/>
            <a:ext cx="1554480" cy="457200"/>
            <a:chOff x="4600118" y="3026227"/>
            <a:chExt cx="1554480" cy="457200"/>
          </a:xfrm>
        </p:grpSpPr>
        <p:sp>
          <p:nvSpPr>
            <p:cNvPr id="98" name="Pentagon 97"/>
            <p:cNvSpPr/>
            <p:nvPr/>
          </p:nvSpPr>
          <p:spPr>
            <a:xfrm>
              <a:off x="4782998" y="3026227"/>
              <a:ext cx="13716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a:off x="4600118" y="302622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0" name="Group 99"/>
          <p:cNvGrpSpPr/>
          <p:nvPr/>
        </p:nvGrpSpPr>
        <p:grpSpPr>
          <a:xfrm>
            <a:off x="7355542" y="6200908"/>
            <a:ext cx="1554480" cy="457200"/>
            <a:chOff x="4600118" y="3860798"/>
            <a:chExt cx="1554480" cy="457200"/>
          </a:xfrm>
        </p:grpSpPr>
        <p:sp>
          <p:nvSpPr>
            <p:cNvPr id="101" name="Pentagon 100"/>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custDataLst>
      <p:tags r:id="rId1"/>
    </p:custDataLst>
    <p:extLst>
      <p:ext uri="{BB962C8B-B14F-4D97-AF65-F5344CB8AC3E}">
        <p14:creationId xmlns:p14="http://schemas.microsoft.com/office/powerpoint/2010/main" val="169912110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81"/>
            <a:ext cx="7772400" cy="911243"/>
          </a:xfrm>
        </p:spPr>
        <p:txBody>
          <a:bodyPr>
            <a:normAutofit/>
          </a:bodyPr>
          <a:lstStyle/>
          <a:p>
            <a:r>
              <a:rPr lang="en-US" smtClean="0"/>
              <a:t>Click to edit Master title style</a:t>
            </a:r>
            <a:endParaRPr lang="en-US" dirty="0"/>
          </a:p>
        </p:txBody>
      </p:sp>
      <p:grpSp>
        <p:nvGrpSpPr>
          <p:cNvPr id="4" name="Group 3"/>
          <p:cNvGrpSpPr/>
          <p:nvPr/>
        </p:nvGrpSpPr>
        <p:grpSpPr>
          <a:xfrm>
            <a:off x="7094967" y="0"/>
            <a:ext cx="1371719" cy="457240"/>
            <a:chOff x="7094966" y="0"/>
            <a:chExt cx="1371719" cy="45724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276999"/>
            </a:xfrm>
            <a:prstGeom prst="rect">
              <a:avLst/>
            </a:prstGeom>
            <a:noFill/>
          </p:spPr>
          <p:txBody>
            <a:bodyPr wrap="square" rtlCol="0">
              <a:spAutoFit/>
            </a:bodyPr>
            <a:lstStyle/>
            <a:p>
              <a:pPr algn="ctr"/>
              <a:r>
                <a:rPr lang="en-US" sz="1200" dirty="0" smtClean="0">
                  <a:solidFill>
                    <a:schemeClr val="bg1"/>
                  </a:solidFill>
                  <a:latin typeface="+mj-lt"/>
                </a:rPr>
                <a:t>Resources</a:t>
              </a:r>
              <a:endParaRPr lang="en-US" sz="900" dirty="0">
                <a:solidFill>
                  <a:schemeClr val="bg1"/>
                </a:solidFill>
                <a:latin typeface="+mj-lt"/>
              </a:endParaRPr>
            </a:p>
          </p:txBody>
        </p:sp>
      </p:grpSp>
      <p:grpSp>
        <p:nvGrpSpPr>
          <p:cNvPr id="7" name="Group 6"/>
          <p:cNvGrpSpPr/>
          <p:nvPr/>
        </p:nvGrpSpPr>
        <p:grpSpPr>
          <a:xfrm>
            <a:off x="5123904" y="-1158"/>
            <a:ext cx="1371719" cy="451143"/>
            <a:chOff x="5123903" y="-1159"/>
            <a:chExt cx="1371719" cy="45114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276999"/>
            </a:xfrm>
            <a:prstGeom prst="rect">
              <a:avLst/>
            </a:prstGeom>
            <a:noFill/>
          </p:spPr>
          <p:txBody>
            <a:bodyPr wrap="square" rtlCol="0">
              <a:spAutoFit/>
            </a:bodyPr>
            <a:lstStyle/>
            <a:p>
              <a:pPr algn="ctr"/>
              <a:r>
                <a:rPr lang="en-US" sz="1200" dirty="0" smtClean="0">
                  <a:solidFill>
                    <a:schemeClr val="bg1"/>
                  </a:solidFill>
                  <a:latin typeface="+mj-lt"/>
                </a:rPr>
                <a:t>References</a:t>
              </a:r>
              <a:endParaRPr lang="en-US" sz="900" dirty="0">
                <a:solidFill>
                  <a:schemeClr val="bg1"/>
                </a:solidFill>
                <a:latin typeface="+mj-lt"/>
              </a:endParaRPr>
            </a:p>
          </p:txBody>
        </p:sp>
      </p:grpSp>
      <p:grpSp>
        <p:nvGrpSpPr>
          <p:cNvPr id="10" name="Group 9"/>
          <p:cNvGrpSpPr/>
          <p:nvPr/>
        </p:nvGrpSpPr>
        <p:grpSpPr>
          <a:xfrm>
            <a:off x="2943881" y="-7255"/>
            <a:ext cx="1371719" cy="457240"/>
            <a:chOff x="2943880" y="-7255"/>
            <a:chExt cx="1371719" cy="45724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276999"/>
            </a:xfrm>
            <a:prstGeom prst="rect">
              <a:avLst/>
            </a:prstGeom>
            <a:noFill/>
          </p:spPr>
          <p:txBody>
            <a:bodyPr wrap="square" rtlCol="0">
              <a:spAutoFit/>
            </a:bodyPr>
            <a:lstStyle/>
            <a:p>
              <a:pPr algn="ctr"/>
              <a:r>
                <a:rPr lang="en-US" sz="1200" dirty="0" smtClean="0">
                  <a:solidFill>
                    <a:schemeClr val="bg1"/>
                  </a:solidFill>
                  <a:latin typeface="+mj-lt"/>
                </a:rPr>
                <a:t>Case Study</a:t>
              </a:r>
              <a:endParaRPr lang="en-US" sz="900" dirty="0">
                <a:solidFill>
                  <a:schemeClr val="bg1"/>
                </a:solidFill>
                <a:latin typeface="+mj-lt"/>
              </a:endParaRPr>
            </a:p>
          </p:txBody>
        </p:sp>
      </p:grpSp>
      <p:grpSp>
        <p:nvGrpSpPr>
          <p:cNvPr id="13" name="Group 12"/>
          <p:cNvGrpSpPr/>
          <p:nvPr/>
        </p:nvGrpSpPr>
        <p:grpSpPr>
          <a:xfrm>
            <a:off x="886300" y="-1160"/>
            <a:ext cx="1371720" cy="451143"/>
            <a:chOff x="886300" y="-1160"/>
            <a:chExt cx="1371720" cy="451143"/>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276999"/>
            </a:xfrm>
            <a:prstGeom prst="rect">
              <a:avLst/>
            </a:prstGeom>
            <a:noFill/>
          </p:spPr>
          <p:txBody>
            <a:bodyPr wrap="square" rtlCol="0">
              <a:spAutoFit/>
            </a:bodyPr>
            <a:lstStyle/>
            <a:p>
              <a:pPr algn="ctr"/>
              <a:r>
                <a:rPr lang="en-US" sz="1200" dirty="0" smtClean="0">
                  <a:solidFill>
                    <a:schemeClr val="bg1"/>
                  </a:solidFill>
                  <a:latin typeface="+mj-lt"/>
                </a:rPr>
                <a:t>Glossary</a:t>
              </a:r>
              <a:endParaRPr lang="en-US" sz="900" dirty="0">
                <a:solidFill>
                  <a:schemeClr val="bg1"/>
                </a:solidFill>
                <a:latin typeface="+mj-lt"/>
              </a:endParaRPr>
            </a:p>
          </p:txBody>
        </p:sp>
      </p:grpSp>
      <p:grpSp>
        <p:nvGrpSpPr>
          <p:cNvPr id="16" name="Group 15"/>
          <p:cNvGrpSpPr/>
          <p:nvPr/>
        </p:nvGrpSpPr>
        <p:grpSpPr>
          <a:xfrm>
            <a:off x="1" y="1033087"/>
            <a:ext cx="640135" cy="457240"/>
            <a:chOff x="0" y="1033087"/>
            <a:chExt cx="640135" cy="457240"/>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276999"/>
            </a:xfrm>
            <a:prstGeom prst="rect">
              <a:avLst/>
            </a:prstGeom>
            <a:noFill/>
          </p:spPr>
          <p:txBody>
            <a:bodyPr wrap="square" rtlCol="0">
              <a:spAutoFit/>
            </a:bodyPr>
            <a:lstStyle/>
            <a:p>
              <a:pPr algn="ctr"/>
              <a:r>
                <a:rPr lang="en-US" sz="1200" dirty="0" smtClean="0">
                  <a:solidFill>
                    <a:schemeClr val="bg1"/>
                  </a:solidFill>
                  <a:latin typeface="+mj-lt"/>
                </a:rPr>
                <a:t>#</a:t>
              </a:r>
              <a:endParaRPr lang="en-US" sz="1200" dirty="0">
                <a:solidFill>
                  <a:schemeClr val="bg1"/>
                </a:solidFill>
                <a:latin typeface="+mj-lt"/>
              </a:endParaRPr>
            </a:p>
          </p:txBody>
        </p:sp>
      </p:grpSp>
      <p:grpSp>
        <p:nvGrpSpPr>
          <p:cNvPr id="19" name="Group 18"/>
          <p:cNvGrpSpPr/>
          <p:nvPr/>
        </p:nvGrpSpPr>
        <p:grpSpPr>
          <a:xfrm>
            <a:off x="-1" y="1944330"/>
            <a:ext cx="640135" cy="457240"/>
            <a:chOff x="-1" y="1944330"/>
            <a:chExt cx="640135" cy="457240"/>
          </a:xfrm>
        </p:grpSpPr>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276999"/>
            </a:xfrm>
            <a:prstGeom prst="rect">
              <a:avLst/>
            </a:prstGeom>
            <a:noFill/>
          </p:spPr>
          <p:txBody>
            <a:bodyPr wrap="square" rtlCol="0">
              <a:spAutoFit/>
            </a:bodyPr>
            <a:lstStyle/>
            <a:p>
              <a:pPr algn="ctr"/>
              <a:r>
                <a:rPr lang="en-US" sz="1200" dirty="0">
                  <a:solidFill>
                    <a:schemeClr val="bg1"/>
                  </a:solidFill>
                  <a:latin typeface="+mj-lt"/>
                </a:rPr>
                <a:t>#</a:t>
              </a:r>
              <a:endParaRPr lang="en-US" sz="900" dirty="0">
                <a:solidFill>
                  <a:schemeClr val="bg1"/>
                </a:solidFill>
                <a:latin typeface="+mj-lt"/>
              </a:endParaRPr>
            </a:p>
          </p:txBody>
        </p:sp>
      </p:grpSp>
      <p:grpSp>
        <p:nvGrpSpPr>
          <p:cNvPr id="22" name="Group 21"/>
          <p:cNvGrpSpPr/>
          <p:nvPr/>
        </p:nvGrpSpPr>
        <p:grpSpPr>
          <a:xfrm>
            <a:off x="7589386" y="1055266"/>
            <a:ext cx="1554615" cy="457240"/>
            <a:chOff x="7589385" y="1055266"/>
            <a:chExt cx="1554615" cy="457240"/>
          </a:xfrm>
        </p:grpSpPr>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276999"/>
            </a:xfrm>
            <a:prstGeom prst="rect">
              <a:avLst/>
            </a:prstGeom>
            <a:noFill/>
          </p:spPr>
          <p:txBody>
            <a:bodyPr wrap="square" rtlCol="0">
              <a:spAutoFit/>
            </a:bodyPr>
            <a:lstStyle/>
            <a:p>
              <a:pPr algn="ctr"/>
              <a:r>
                <a:rPr lang="en-US" sz="1200" dirty="0" smtClean="0">
                  <a:solidFill>
                    <a:schemeClr val="bg1"/>
                  </a:solidFill>
                  <a:latin typeface="+mj-lt"/>
                </a:rPr>
                <a:t>Important!</a:t>
              </a:r>
              <a:endParaRPr lang="en-US" sz="900" dirty="0">
                <a:solidFill>
                  <a:schemeClr val="bg1"/>
                </a:solidFill>
                <a:latin typeface="+mj-lt"/>
              </a:endParaRPr>
            </a:p>
          </p:txBody>
        </p:sp>
      </p:grpSp>
      <p:grpSp>
        <p:nvGrpSpPr>
          <p:cNvPr id="25" name="Group 24"/>
          <p:cNvGrpSpPr/>
          <p:nvPr/>
        </p:nvGrpSpPr>
        <p:grpSpPr>
          <a:xfrm>
            <a:off x="7589386" y="2070065"/>
            <a:ext cx="1554615" cy="457240"/>
            <a:chOff x="7589385" y="2070065"/>
            <a:chExt cx="1554615" cy="457240"/>
          </a:xfrm>
        </p:grpSpPr>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276999"/>
            </a:xfrm>
            <a:prstGeom prst="rect">
              <a:avLst/>
            </a:prstGeom>
            <a:noFill/>
          </p:spPr>
          <p:txBody>
            <a:bodyPr wrap="square" rtlCol="0">
              <a:spAutoFit/>
            </a:bodyPr>
            <a:lstStyle/>
            <a:p>
              <a:pPr algn="ctr"/>
              <a:r>
                <a:rPr lang="en-US" sz="1200" dirty="0" smtClean="0">
                  <a:solidFill>
                    <a:schemeClr val="bg1"/>
                  </a:solidFill>
                  <a:latin typeface="+mj-lt"/>
                </a:rPr>
                <a:t>Clinical</a:t>
              </a:r>
              <a:endParaRPr lang="en-US" sz="900" dirty="0">
                <a:solidFill>
                  <a:schemeClr val="bg1"/>
                </a:solidFill>
                <a:latin typeface="+mj-lt"/>
              </a:endParaRPr>
            </a:p>
          </p:txBody>
        </p:sp>
      </p:grpSp>
      <p:sp>
        <p:nvSpPr>
          <p:cNvPr id="28" name="Rectangle 27"/>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lowchart: Data 28"/>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lowchart: Data 29"/>
          <p:cNvSpPr/>
          <p:nvPr/>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Flowchart: Data 30"/>
          <p:cNvSpPr/>
          <p:nvPr/>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lowchart: Data 31"/>
          <p:cNvSpPr/>
          <p:nvPr/>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ustDataLst>
      <p:tags r:id="rId1"/>
    </p:custDataLst>
    <p:extLst>
      <p:ext uri="{BB962C8B-B14F-4D97-AF65-F5344CB8AC3E}">
        <p14:creationId xmlns:p14="http://schemas.microsoft.com/office/powerpoint/2010/main" val="203832396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30" y="1122363"/>
            <a:ext cx="8577943" cy="2387600"/>
          </a:xfrm>
        </p:spPr>
        <p:txBody>
          <a:bodyPr anchor="b"/>
          <a:lstStyle>
            <a:lvl1pPr algn="l">
              <a:defRPr sz="3375">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30" y="3602038"/>
            <a:ext cx="8577943" cy="1655762"/>
          </a:xfrm>
        </p:spPr>
        <p:txBody>
          <a:bodyPr/>
          <a:lstStyle>
            <a:lvl1pPr marL="0" indent="0" algn="l">
              <a:buNone/>
              <a:defRPr sz="1350" baseline="0">
                <a:ln>
                  <a:noFill/>
                </a:ln>
                <a:solidFill>
                  <a:schemeClr val="bg2"/>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accent5">
                    <a:lumMod val="50000"/>
                  </a:schemeClr>
                </a:solidFill>
              </a:rPr>
              <a:t>BD2K Open Educational Resources | Oregon Health &amp; Science University</a:t>
            </a:r>
            <a:endParaRPr lang="en-US" sz="1350" dirty="0">
              <a:solidFill>
                <a:schemeClr val="accent5">
                  <a:lumMod val="50000"/>
                </a:schemeClr>
              </a:solidFill>
            </a:endParaRPr>
          </a:p>
        </p:txBody>
      </p:sp>
    </p:spTree>
    <p:custDataLst>
      <p:tags r:id="rId1"/>
    </p:custDataLst>
    <p:extLst>
      <p:ext uri="{BB962C8B-B14F-4D97-AF65-F5344CB8AC3E}">
        <p14:creationId xmlns:p14="http://schemas.microsoft.com/office/powerpoint/2010/main" val="94751119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9" y="1666199"/>
            <a:ext cx="8577943" cy="2852737"/>
          </a:xfrm>
        </p:spPr>
        <p:txBody>
          <a:bodyPr anchor="b"/>
          <a:lstStyle>
            <a:lvl1pPr>
              <a:defRPr sz="3375">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8" y="4589466"/>
            <a:ext cx="8577943" cy="1500187"/>
          </a:xfrm>
        </p:spPr>
        <p:txBody>
          <a:bodyPr/>
          <a:lstStyle>
            <a:lvl1pPr marL="0" indent="0">
              <a:buNone/>
              <a:defRPr sz="135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2934463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825" i="1">
                <a:ln>
                  <a:noFill/>
                </a:ln>
              </a:defRPr>
            </a:lvl1pPr>
          </a:lstStyle>
          <a:p>
            <a:pPr lvl="0"/>
            <a:r>
              <a:rPr lang="en-US" sz="825" i="1" dirty="0" smtClean="0"/>
              <a:t>Citation</a:t>
            </a:r>
            <a:endParaRPr lang="en-US" dirty="0"/>
          </a:p>
        </p:txBody>
      </p:sp>
    </p:spTree>
    <p:custDataLst>
      <p:tags r:id="rId1"/>
    </p:custDataLst>
    <p:extLst>
      <p:ext uri="{BB962C8B-B14F-4D97-AF65-F5344CB8AC3E}">
        <p14:creationId xmlns:p14="http://schemas.microsoft.com/office/powerpoint/2010/main" val="65506223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825" i="1">
                <a:ln>
                  <a:noFill/>
                </a:ln>
              </a:defRPr>
            </a:lvl1pPr>
          </a:lstStyle>
          <a:p>
            <a:pPr lvl="0"/>
            <a:r>
              <a:rPr lang="en-US" sz="825" i="1" dirty="0" smtClean="0"/>
              <a:t>Citation</a:t>
            </a:r>
            <a:endParaRPr lang="en-US" dirty="0"/>
          </a:p>
        </p:txBody>
      </p:sp>
      <p:sp>
        <p:nvSpPr>
          <p:cNvPr id="4" name="Content Placeholder 2"/>
          <p:cNvSpPr>
            <a:spLocks noGrp="1"/>
          </p:cNvSpPr>
          <p:nvPr>
            <p:ph idx="1"/>
          </p:nvPr>
        </p:nvSpPr>
        <p:spPr>
          <a:xfrm>
            <a:off x="224973"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ext uri="{BB962C8B-B14F-4D97-AF65-F5344CB8AC3E}">
        <p14:creationId xmlns:p14="http://schemas.microsoft.com/office/powerpoint/2010/main" val="162984273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1296327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38767003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89790543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291258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825" i="1"/>
            </a:lvl1pPr>
          </a:lstStyle>
          <a:p>
            <a:pPr lvl="0"/>
            <a:r>
              <a:rPr lang="en-US" sz="825" i="1" dirty="0" smtClean="0"/>
              <a:t>Citation</a:t>
            </a:r>
            <a:endParaRPr lang="en-US" dirty="0"/>
          </a:p>
        </p:txBody>
      </p:sp>
    </p:spTree>
    <p:custDataLst>
      <p:tags r:id="rId1"/>
    </p:custDataLst>
    <p:extLst>
      <p:ext uri="{BB962C8B-B14F-4D97-AF65-F5344CB8AC3E}">
        <p14:creationId xmlns:p14="http://schemas.microsoft.com/office/powerpoint/2010/main" val="111609536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87569804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15162623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1195400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16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ln>
                  <a:noFill/>
                </a:ln>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153040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1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69365174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6355826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33414275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6052495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869900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281613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9" y="1666199"/>
            <a:ext cx="8577943" cy="2852737"/>
          </a:xfrm>
        </p:spPr>
        <p:txBody>
          <a:bodyPr anchor="b"/>
          <a:lstStyle>
            <a:lvl1pPr>
              <a:defRPr sz="3375"/>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8" y="4589466"/>
            <a:ext cx="8577943"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09262665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5727454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92159094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7247899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2"/>
            <a:ext cx="4629150" cy="5403851"/>
          </a:xfrm>
        </p:spPr>
        <p:txBody>
          <a:bodyPr/>
          <a:lstStyle>
            <a:lvl1pPr marL="0" indent="0">
              <a:buNone/>
              <a:defRPr sz="1800">
                <a:ln>
                  <a:noFill/>
                </a:ln>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n>
                  <a:noFill/>
                </a:ln>
                <a:solidFill>
                  <a:schemeClr val="bg2"/>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825" i="1"/>
            </a:lvl1pPr>
          </a:lstStyle>
          <a:p>
            <a:pPr lvl="0"/>
            <a:r>
              <a:rPr lang="en-US" sz="825" i="1" dirty="0" smtClean="0"/>
              <a:t>Citation</a:t>
            </a:r>
            <a:endParaRPr lang="en-US" dirty="0"/>
          </a:p>
        </p:txBody>
      </p:sp>
    </p:spTree>
    <p:custDataLst>
      <p:tags r:id="rId1"/>
    </p:custDataLst>
    <p:extLst>
      <p:ext uri="{BB962C8B-B14F-4D97-AF65-F5344CB8AC3E}">
        <p14:creationId xmlns:p14="http://schemas.microsoft.com/office/powerpoint/2010/main" val="189904596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2" y="155558"/>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preferRelativeResize="0">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136363926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2" y="155558"/>
            <a:ext cx="8694058" cy="911243"/>
          </a:xfrm>
        </p:spPr>
        <p:txBody>
          <a:bodyPr/>
          <a:lstStyle/>
          <a:p>
            <a:r>
              <a:rPr lang="en-US" smtClean="0">
                <a:solidFill>
                  <a:schemeClr val="bg1"/>
                </a:solidFill>
              </a:rPr>
              <a:t>Click to edit Master title style</a:t>
            </a:r>
            <a:endParaRPr lang="en-US" dirty="0">
              <a:solidFill>
                <a:schemeClr val="bg1"/>
              </a:solidFill>
            </a:endParaRPr>
          </a:p>
        </p:txBody>
      </p:sp>
      <p:sp>
        <p:nvSpPr>
          <p:cNvPr id="4" name="Oval 3"/>
          <p:cNvSpPr/>
          <p:nvPr/>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tx1">
                    <a:lumMod val="40000"/>
                    <a:lumOff val="60000"/>
                  </a:schemeClr>
                </a:solidFill>
                <a:latin typeface="Cambria"/>
                <a:cs typeface="Cambria"/>
              </a:rPr>
              <a:t>1</a:t>
            </a:r>
            <a:endParaRPr lang="en-US" sz="2100" dirty="0">
              <a:solidFill>
                <a:schemeClr val="tx1">
                  <a:lumMod val="40000"/>
                  <a:lumOff val="60000"/>
                </a:schemeClr>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tx1">
                    <a:lumMod val="40000"/>
                    <a:lumOff val="60000"/>
                  </a:schemeClr>
                </a:solidFill>
                <a:latin typeface="Cambria"/>
                <a:cs typeface="Cambria"/>
              </a:rPr>
              <a:t>2</a:t>
            </a:r>
            <a:endParaRPr lang="en-US" sz="2100" dirty="0">
              <a:solidFill>
                <a:schemeClr val="tx1">
                  <a:lumMod val="40000"/>
                  <a:lumOff val="60000"/>
                </a:schemeClr>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tx1">
                    <a:lumMod val="40000"/>
                    <a:lumOff val="60000"/>
                  </a:schemeClr>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tx1">
                    <a:lumMod val="40000"/>
                    <a:lumOff val="60000"/>
                  </a:schemeClr>
                </a:solidFill>
                <a:latin typeface="Cambria"/>
                <a:cs typeface="Cambria"/>
              </a:rPr>
              <a:t>4</a:t>
            </a:r>
            <a:endParaRPr lang="en-US" sz="2100" dirty="0">
              <a:solidFill>
                <a:schemeClr val="tx1">
                  <a:lumMod val="40000"/>
                  <a:lumOff val="60000"/>
                </a:schemeClr>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3">
                    <a:lumMod val="40000"/>
                    <a:lumOff val="60000"/>
                  </a:schemeClr>
                </a:solidFill>
                <a:latin typeface="Cambria"/>
                <a:cs typeface="Cambria"/>
              </a:rPr>
              <a:t>1</a:t>
            </a:r>
            <a:endParaRPr lang="en-US" sz="2100" dirty="0">
              <a:solidFill>
                <a:schemeClr val="accent3">
                  <a:lumMod val="40000"/>
                  <a:lumOff val="60000"/>
                </a:schemeClr>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3">
                    <a:lumMod val="40000"/>
                    <a:lumOff val="60000"/>
                  </a:schemeClr>
                </a:solidFill>
                <a:latin typeface="Cambria"/>
                <a:cs typeface="Cambria"/>
              </a:rPr>
              <a:t>2</a:t>
            </a:r>
            <a:endParaRPr lang="en-US" sz="2100" dirty="0">
              <a:solidFill>
                <a:schemeClr val="accent3">
                  <a:lumMod val="40000"/>
                  <a:lumOff val="60000"/>
                </a:schemeClr>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accent3">
                    <a:lumMod val="40000"/>
                    <a:lumOff val="60000"/>
                  </a:schemeClr>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3">
                    <a:lumMod val="40000"/>
                    <a:lumOff val="60000"/>
                  </a:schemeClr>
                </a:solidFill>
                <a:latin typeface="Cambria"/>
                <a:cs typeface="Cambria"/>
              </a:rPr>
              <a:t>4</a:t>
            </a:r>
            <a:endParaRPr lang="en-US" sz="2100" dirty="0">
              <a:solidFill>
                <a:schemeClr val="accent3">
                  <a:lumMod val="40000"/>
                  <a:lumOff val="60000"/>
                </a:schemeClr>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6">
                    <a:lumMod val="40000"/>
                    <a:lumOff val="60000"/>
                  </a:schemeClr>
                </a:solidFill>
                <a:latin typeface="Cambria"/>
                <a:cs typeface="Cambria"/>
              </a:rPr>
              <a:t>1</a:t>
            </a:r>
            <a:endParaRPr lang="en-US" sz="2100" dirty="0">
              <a:solidFill>
                <a:schemeClr val="accent6">
                  <a:lumMod val="40000"/>
                  <a:lumOff val="60000"/>
                </a:schemeClr>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6">
                    <a:lumMod val="40000"/>
                    <a:lumOff val="60000"/>
                  </a:schemeClr>
                </a:solidFill>
                <a:latin typeface="Cambria"/>
                <a:cs typeface="Cambria"/>
              </a:rPr>
              <a:t>2</a:t>
            </a:r>
            <a:endParaRPr lang="en-US" sz="2100" dirty="0">
              <a:solidFill>
                <a:schemeClr val="accent6">
                  <a:lumMod val="40000"/>
                  <a:lumOff val="60000"/>
                </a:schemeClr>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solidFill>
                  <a:schemeClr val="accent6">
                    <a:lumMod val="40000"/>
                    <a:lumOff val="60000"/>
                  </a:schemeClr>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solidFill>
                  <a:schemeClr val="accent6">
                    <a:lumMod val="40000"/>
                    <a:lumOff val="60000"/>
                  </a:schemeClr>
                </a:solidFill>
                <a:latin typeface="Cambria"/>
                <a:cs typeface="Cambria"/>
              </a:rPr>
              <a:t>4</a:t>
            </a:r>
            <a:endParaRPr lang="en-US" sz="21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73971329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2" y="155558"/>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74" y="1278854"/>
            <a:ext cx="640135" cy="4572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4" y="1894409"/>
            <a:ext cx="640135" cy="457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74" y="2533036"/>
            <a:ext cx="640135" cy="45724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972" y="3189475"/>
            <a:ext cx="640135" cy="45724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466" y="1278854"/>
            <a:ext cx="1371719" cy="45724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466" y="1923460"/>
            <a:ext cx="1371719" cy="45114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467" y="2533036"/>
            <a:ext cx="1371719" cy="4572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7466" y="3195574"/>
            <a:ext cx="1371719" cy="45114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1906" y="1278854"/>
            <a:ext cx="1554615" cy="45724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1906" y="1888432"/>
            <a:ext cx="1554615" cy="45724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1906" y="2521082"/>
            <a:ext cx="1554615" cy="457240"/>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1903" y="3171543"/>
            <a:ext cx="1554615" cy="457240"/>
          </a:xfrm>
          <a:prstGeom prst="rect">
            <a:avLst/>
          </a:prstGeom>
        </p:spPr>
      </p:pic>
      <p:grpSp>
        <p:nvGrpSpPr>
          <p:cNvPr id="71" name="Group 70"/>
          <p:cNvGrpSpPr/>
          <p:nvPr/>
        </p:nvGrpSpPr>
        <p:grpSpPr>
          <a:xfrm>
            <a:off x="4925168" y="3628783"/>
            <a:ext cx="640080" cy="457200"/>
            <a:chOff x="912948" y="1357085"/>
            <a:chExt cx="640080" cy="457200"/>
          </a:xfrm>
        </p:grpSpPr>
        <p:sp>
          <p:nvSpPr>
            <p:cNvPr id="72" name="Pentagon 71"/>
            <p:cNvSpPr/>
            <p:nvPr/>
          </p:nvSpPr>
          <p:spPr>
            <a:xfrm>
              <a:off x="1095828" y="1357085"/>
              <a:ext cx="4572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a:off x="91294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4" name="Group 73"/>
          <p:cNvGrpSpPr/>
          <p:nvPr/>
        </p:nvGrpSpPr>
        <p:grpSpPr>
          <a:xfrm>
            <a:off x="4925168" y="4463354"/>
            <a:ext cx="640080" cy="457200"/>
            <a:chOff x="912948" y="2191656"/>
            <a:chExt cx="640080" cy="457200"/>
          </a:xfrm>
        </p:grpSpPr>
        <p:sp>
          <p:nvSpPr>
            <p:cNvPr id="75" name="Pentagon 74"/>
            <p:cNvSpPr/>
            <p:nvPr/>
          </p:nvSpPr>
          <p:spPr>
            <a:xfrm>
              <a:off x="1095828" y="2191656"/>
              <a:ext cx="4572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p:cNvSpPr/>
            <p:nvPr/>
          </p:nvSpPr>
          <p:spPr>
            <a:xfrm>
              <a:off x="91294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7" name="Group 76"/>
          <p:cNvGrpSpPr/>
          <p:nvPr/>
        </p:nvGrpSpPr>
        <p:grpSpPr>
          <a:xfrm>
            <a:off x="4925168" y="5297925"/>
            <a:ext cx="640080" cy="457200"/>
            <a:chOff x="912948" y="3026227"/>
            <a:chExt cx="640080" cy="457200"/>
          </a:xfrm>
        </p:grpSpPr>
        <p:sp>
          <p:nvSpPr>
            <p:cNvPr id="78" name="Pentagon 77"/>
            <p:cNvSpPr/>
            <p:nvPr/>
          </p:nvSpPr>
          <p:spPr>
            <a:xfrm>
              <a:off x="1095828" y="3026227"/>
              <a:ext cx="4572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p:cNvSpPr/>
            <p:nvPr/>
          </p:nvSpPr>
          <p:spPr>
            <a:xfrm>
              <a:off x="91294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0" name="Group 79"/>
          <p:cNvGrpSpPr/>
          <p:nvPr/>
        </p:nvGrpSpPr>
        <p:grpSpPr>
          <a:xfrm>
            <a:off x="4925168" y="6132496"/>
            <a:ext cx="640080" cy="457200"/>
            <a:chOff x="912948" y="3860798"/>
            <a:chExt cx="640080" cy="457200"/>
          </a:xfrm>
        </p:grpSpPr>
        <p:sp>
          <p:nvSpPr>
            <p:cNvPr id="81" name="Pentagon 80"/>
            <p:cNvSpPr/>
            <p:nvPr/>
          </p:nvSpPr>
          <p:spPr>
            <a:xfrm>
              <a:off x="1095828" y="386079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a:off x="91294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3" name="Group 82"/>
          <p:cNvGrpSpPr/>
          <p:nvPr/>
        </p:nvGrpSpPr>
        <p:grpSpPr>
          <a:xfrm>
            <a:off x="5696141" y="3632879"/>
            <a:ext cx="1371600" cy="453104"/>
            <a:chOff x="2303060" y="1350261"/>
            <a:chExt cx="1371600" cy="453104"/>
          </a:xfrm>
        </p:grpSpPr>
        <p:sp>
          <p:nvSpPr>
            <p:cNvPr id="84" name="Round Same Side Corner Rectangle 83"/>
            <p:cNvSpPr/>
            <p:nvPr/>
          </p:nvSpPr>
          <p:spPr>
            <a:xfrm>
              <a:off x="2303060" y="1350261"/>
              <a:ext cx="1371600" cy="365760"/>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2303060" y="1711925"/>
              <a:ext cx="1371600" cy="9144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6" name="Group 85"/>
          <p:cNvGrpSpPr/>
          <p:nvPr/>
        </p:nvGrpSpPr>
        <p:grpSpPr>
          <a:xfrm>
            <a:off x="5696141" y="4447647"/>
            <a:ext cx="1371600" cy="453104"/>
            <a:chOff x="2303060" y="2165029"/>
            <a:chExt cx="1371600" cy="453104"/>
          </a:xfrm>
        </p:grpSpPr>
        <p:sp>
          <p:nvSpPr>
            <p:cNvPr id="87" name="Round Same Side Corner Rectangle 86"/>
            <p:cNvSpPr/>
            <p:nvPr/>
          </p:nvSpPr>
          <p:spPr>
            <a:xfrm>
              <a:off x="2303060" y="2165029"/>
              <a:ext cx="1371600" cy="365760"/>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2303060" y="2526693"/>
              <a:ext cx="1371600" cy="9144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9" name="Group 88"/>
          <p:cNvGrpSpPr/>
          <p:nvPr/>
        </p:nvGrpSpPr>
        <p:grpSpPr>
          <a:xfrm>
            <a:off x="5696141" y="5308845"/>
            <a:ext cx="1371600" cy="453104"/>
            <a:chOff x="2303060" y="3026227"/>
            <a:chExt cx="1371600" cy="453104"/>
          </a:xfrm>
        </p:grpSpPr>
        <p:sp>
          <p:nvSpPr>
            <p:cNvPr id="90" name="Round Same Side Corner Rectangle 89"/>
            <p:cNvSpPr/>
            <p:nvPr/>
          </p:nvSpPr>
          <p:spPr>
            <a:xfrm>
              <a:off x="2303060" y="3026227"/>
              <a:ext cx="1371600" cy="36576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p:cNvSpPr/>
            <p:nvPr/>
          </p:nvSpPr>
          <p:spPr>
            <a:xfrm>
              <a:off x="2303060" y="3387891"/>
              <a:ext cx="1371600" cy="9144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696141" y="6123613"/>
            <a:ext cx="1371600" cy="453104"/>
            <a:chOff x="2303060" y="3840995"/>
            <a:chExt cx="1371600" cy="453104"/>
          </a:xfrm>
        </p:grpSpPr>
        <p:sp>
          <p:nvSpPr>
            <p:cNvPr id="93" name="Round Same Side Corner Rectangle 92"/>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5" name="Group 94"/>
          <p:cNvGrpSpPr/>
          <p:nvPr/>
        </p:nvGrpSpPr>
        <p:grpSpPr>
          <a:xfrm>
            <a:off x="7364549" y="3628783"/>
            <a:ext cx="1554480" cy="457200"/>
            <a:chOff x="4600118" y="1357085"/>
            <a:chExt cx="1554480" cy="457200"/>
          </a:xfrm>
        </p:grpSpPr>
        <p:sp>
          <p:nvSpPr>
            <p:cNvPr id="96" name="Pentagon 95"/>
            <p:cNvSpPr/>
            <p:nvPr/>
          </p:nvSpPr>
          <p:spPr>
            <a:xfrm>
              <a:off x="4782998" y="1357085"/>
              <a:ext cx="13716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p:cNvSpPr/>
            <p:nvPr/>
          </p:nvSpPr>
          <p:spPr>
            <a:xfrm>
              <a:off x="460011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p:cNvGrpSpPr/>
          <p:nvPr/>
        </p:nvGrpSpPr>
        <p:grpSpPr>
          <a:xfrm>
            <a:off x="7364549" y="4463354"/>
            <a:ext cx="1554480" cy="457200"/>
            <a:chOff x="4600118" y="2191656"/>
            <a:chExt cx="1554480" cy="457200"/>
          </a:xfrm>
        </p:grpSpPr>
        <p:sp>
          <p:nvSpPr>
            <p:cNvPr id="99" name="Pentagon 98"/>
            <p:cNvSpPr/>
            <p:nvPr/>
          </p:nvSpPr>
          <p:spPr>
            <a:xfrm>
              <a:off x="4782998" y="2191656"/>
              <a:ext cx="13716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a:off x="460011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1" name="Group 100"/>
          <p:cNvGrpSpPr/>
          <p:nvPr/>
        </p:nvGrpSpPr>
        <p:grpSpPr>
          <a:xfrm>
            <a:off x="7364549" y="5297925"/>
            <a:ext cx="1554480" cy="457200"/>
            <a:chOff x="4600118" y="3026227"/>
            <a:chExt cx="1554480" cy="457200"/>
          </a:xfrm>
        </p:grpSpPr>
        <p:sp>
          <p:nvSpPr>
            <p:cNvPr id="102" name="Pentagon 101"/>
            <p:cNvSpPr/>
            <p:nvPr/>
          </p:nvSpPr>
          <p:spPr>
            <a:xfrm>
              <a:off x="4782998" y="3026227"/>
              <a:ext cx="13716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a:off x="460011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364549" y="6132496"/>
            <a:ext cx="1554480" cy="457200"/>
            <a:chOff x="4600118" y="3860798"/>
            <a:chExt cx="1554480" cy="457200"/>
          </a:xfrm>
        </p:grpSpPr>
        <p:sp>
          <p:nvSpPr>
            <p:cNvPr id="105" name="Pentagon 104"/>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custDataLst>
      <p:tags r:id="rId1"/>
    </p:custDataLst>
    <p:extLst>
      <p:ext uri="{BB962C8B-B14F-4D97-AF65-F5344CB8AC3E}">
        <p14:creationId xmlns:p14="http://schemas.microsoft.com/office/powerpoint/2010/main" val="57858381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81"/>
            <a:ext cx="7772400" cy="911243"/>
          </a:xfrm>
        </p:spPr>
        <p:txBody>
          <a:bodyPr>
            <a:normAutofit/>
          </a:bodyPr>
          <a:lstStyle/>
          <a:p>
            <a:r>
              <a:rPr lang="en-US" smtClean="0"/>
              <a:t>Click to edit Master title style</a:t>
            </a:r>
            <a:endParaRPr lang="en-US" dirty="0"/>
          </a:p>
        </p:txBody>
      </p:sp>
      <p:grpSp>
        <p:nvGrpSpPr>
          <p:cNvPr id="5" name="Group 4"/>
          <p:cNvGrpSpPr/>
          <p:nvPr/>
        </p:nvGrpSpPr>
        <p:grpSpPr>
          <a:xfrm>
            <a:off x="7094967" y="0"/>
            <a:ext cx="1371719" cy="457240"/>
            <a:chOff x="7094966" y="0"/>
            <a:chExt cx="1371719" cy="45724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276999"/>
            </a:xfrm>
            <a:prstGeom prst="rect">
              <a:avLst/>
            </a:prstGeom>
            <a:noFill/>
          </p:spPr>
          <p:txBody>
            <a:bodyPr wrap="square" rtlCol="0">
              <a:spAutoFit/>
            </a:bodyPr>
            <a:lstStyle/>
            <a:p>
              <a:pPr algn="ctr"/>
              <a:r>
                <a:rPr lang="en-US" sz="1200" dirty="0" smtClean="0">
                  <a:solidFill>
                    <a:schemeClr val="bg1"/>
                  </a:solidFill>
                  <a:latin typeface="+mj-lt"/>
                </a:rPr>
                <a:t>Resources</a:t>
              </a:r>
              <a:endParaRPr lang="en-US" sz="900" dirty="0">
                <a:solidFill>
                  <a:schemeClr val="bg1"/>
                </a:solidFill>
                <a:latin typeface="+mj-lt"/>
              </a:endParaRPr>
            </a:p>
          </p:txBody>
        </p:sp>
      </p:grpSp>
      <p:grpSp>
        <p:nvGrpSpPr>
          <p:cNvPr id="8" name="Group 7"/>
          <p:cNvGrpSpPr/>
          <p:nvPr/>
        </p:nvGrpSpPr>
        <p:grpSpPr>
          <a:xfrm>
            <a:off x="5123904" y="-1158"/>
            <a:ext cx="1371719" cy="451143"/>
            <a:chOff x="5123903" y="-1159"/>
            <a:chExt cx="1371719" cy="451143"/>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276999"/>
            </a:xfrm>
            <a:prstGeom prst="rect">
              <a:avLst/>
            </a:prstGeom>
            <a:noFill/>
          </p:spPr>
          <p:txBody>
            <a:bodyPr wrap="square" rtlCol="0">
              <a:spAutoFit/>
            </a:bodyPr>
            <a:lstStyle/>
            <a:p>
              <a:pPr algn="ctr"/>
              <a:r>
                <a:rPr lang="en-US" sz="1200" dirty="0" smtClean="0">
                  <a:solidFill>
                    <a:schemeClr val="bg1"/>
                  </a:solidFill>
                  <a:latin typeface="+mj-lt"/>
                </a:rPr>
                <a:t>References</a:t>
              </a:r>
              <a:endParaRPr lang="en-US" sz="900" dirty="0">
                <a:solidFill>
                  <a:schemeClr val="bg1"/>
                </a:solidFill>
                <a:latin typeface="+mj-lt"/>
              </a:endParaRPr>
            </a:p>
          </p:txBody>
        </p:sp>
      </p:grpSp>
      <p:grpSp>
        <p:nvGrpSpPr>
          <p:cNvPr id="11" name="Group 10"/>
          <p:cNvGrpSpPr/>
          <p:nvPr/>
        </p:nvGrpSpPr>
        <p:grpSpPr>
          <a:xfrm>
            <a:off x="2943881" y="-7255"/>
            <a:ext cx="1371719" cy="457240"/>
            <a:chOff x="2943880" y="-7255"/>
            <a:chExt cx="1371719" cy="45724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276999"/>
            </a:xfrm>
            <a:prstGeom prst="rect">
              <a:avLst/>
            </a:prstGeom>
            <a:noFill/>
          </p:spPr>
          <p:txBody>
            <a:bodyPr wrap="square" rtlCol="0">
              <a:spAutoFit/>
            </a:bodyPr>
            <a:lstStyle/>
            <a:p>
              <a:pPr algn="ctr"/>
              <a:r>
                <a:rPr lang="en-US" sz="1200" dirty="0" smtClean="0">
                  <a:solidFill>
                    <a:schemeClr val="bg1"/>
                  </a:solidFill>
                  <a:latin typeface="+mj-lt"/>
                </a:rPr>
                <a:t>Case Study</a:t>
              </a:r>
              <a:endParaRPr lang="en-US" sz="900" dirty="0">
                <a:solidFill>
                  <a:schemeClr val="bg1"/>
                </a:solidFill>
                <a:latin typeface="+mj-lt"/>
              </a:endParaRPr>
            </a:p>
          </p:txBody>
        </p:sp>
      </p:grpSp>
      <p:grpSp>
        <p:nvGrpSpPr>
          <p:cNvPr id="17" name="Group 16"/>
          <p:cNvGrpSpPr/>
          <p:nvPr/>
        </p:nvGrpSpPr>
        <p:grpSpPr>
          <a:xfrm>
            <a:off x="1" y="1033087"/>
            <a:ext cx="640135" cy="457240"/>
            <a:chOff x="0" y="1033087"/>
            <a:chExt cx="640135" cy="457240"/>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276999"/>
            </a:xfrm>
            <a:prstGeom prst="rect">
              <a:avLst/>
            </a:prstGeom>
            <a:noFill/>
          </p:spPr>
          <p:txBody>
            <a:bodyPr wrap="square" rtlCol="0">
              <a:spAutoFit/>
            </a:bodyPr>
            <a:lstStyle/>
            <a:p>
              <a:pPr algn="ctr"/>
              <a:r>
                <a:rPr lang="en-US" sz="1200" dirty="0" smtClean="0">
                  <a:solidFill>
                    <a:schemeClr val="bg1"/>
                  </a:solidFill>
                  <a:latin typeface="+mj-lt"/>
                </a:rPr>
                <a:t>#</a:t>
              </a:r>
              <a:endParaRPr lang="en-US" sz="1200" dirty="0">
                <a:solidFill>
                  <a:schemeClr val="bg1"/>
                </a:solidFill>
                <a:latin typeface="+mj-lt"/>
              </a:endParaRPr>
            </a:p>
          </p:txBody>
        </p:sp>
      </p:grpSp>
      <p:grpSp>
        <p:nvGrpSpPr>
          <p:cNvPr id="20" name="Group 19"/>
          <p:cNvGrpSpPr/>
          <p:nvPr/>
        </p:nvGrpSpPr>
        <p:grpSpPr>
          <a:xfrm>
            <a:off x="-1" y="1944330"/>
            <a:ext cx="640135" cy="457240"/>
            <a:chOff x="-1" y="1944330"/>
            <a:chExt cx="640135" cy="457240"/>
          </a:xfrm>
        </p:grpSpPr>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276999"/>
            </a:xfrm>
            <a:prstGeom prst="rect">
              <a:avLst/>
            </a:prstGeom>
            <a:noFill/>
          </p:spPr>
          <p:txBody>
            <a:bodyPr wrap="square" rtlCol="0">
              <a:spAutoFit/>
            </a:bodyPr>
            <a:lstStyle/>
            <a:p>
              <a:pPr algn="ctr"/>
              <a:r>
                <a:rPr lang="en-US" sz="1200" dirty="0">
                  <a:solidFill>
                    <a:schemeClr val="bg1"/>
                  </a:solidFill>
                  <a:latin typeface="+mj-lt"/>
                </a:rPr>
                <a:t>#</a:t>
              </a:r>
              <a:endParaRPr lang="en-US" sz="900" dirty="0">
                <a:solidFill>
                  <a:schemeClr val="bg1"/>
                </a:solidFill>
                <a:latin typeface="+mj-lt"/>
              </a:endParaRPr>
            </a:p>
          </p:txBody>
        </p:sp>
      </p:grpSp>
      <p:grpSp>
        <p:nvGrpSpPr>
          <p:cNvPr id="23" name="Group 22"/>
          <p:cNvGrpSpPr/>
          <p:nvPr/>
        </p:nvGrpSpPr>
        <p:grpSpPr>
          <a:xfrm>
            <a:off x="7589386" y="1055266"/>
            <a:ext cx="1554615" cy="457240"/>
            <a:chOff x="7589385" y="1055266"/>
            <a:chExt cx="1554615" cy="457240"/>
          </a:xfrm>
        </p:grpSpPr>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276999"/>
            </a:xfrm>
            <a:prstGeom prst="rect">
              <a:avLst/>
            </a:prstGeom>
            <a:noFill/>
          </p:spPr>
          <p:txBody>
            <a:bodyPr wrap="square" rtlCol="0">
              <a:spAutoFit/>
            </a:bodyPr>
            <a:lstStyle/>
            <a:p>
              <a:pPr algn="ctr"/>
              <a:r>
                <a:rPr lang="en-US" sz="1200" dirty="0" smtClean="0">
                  <a:solidFill>
                    <a:schemeClr val="bg1"/>
                  </a:solidFill>
                  <a:latin typeface="+mj-lt"/>
                </a:rPr>
                <a:t>Important!</a:t>
              </a:r>
              <a:endParaRPr lang="en-US" sz="900" dirty="0">
                <a:solidFill>
                  <a:schemeClr val="bg1"/>
                </a:solidFill>
                <a:latin typeface="+mj-lt"/>
              </a:endParaRPr>
            </a:p>
          </p:txBody>
        </p:sp>
      </p:grpSp>
      <p:grpSp>
        <p:nvGrpSpPr>
          <p:cNvPr id="26" name="Group 25"/>
          <p:cNvGrpSpPr/>
          <p:nvPr/>
        </p:nvGrpSpPr>
        <p:grpSpPr>
          <a:xfrm>
            <a:off x="7589386" y="2070065"/>
            <a:ext cx="1554615" cy="457240"/>
            <a:chOff x="7589385" y="2070065"/>
            <a:chExt cx="1554615" cy="457240"/>
          </a:xfrm>
        </p:grpSpPr>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276999"/>
            </a:xfrm>
            <a:prstGeom prst="rect">
              <a:avLst/>
            </a:prstGeom>
            <a:noFill/>
          </p:spPr>
          <p:txBody>
            <a:bodyPr wrap="square" rtlCol="0">
              <a:spAutoFit/>
            </a:bodyPr>
            <a:lstStyle/>
            <a:p>
              <a:pPr algn="ctr"/>
              <a:r>
                <a:rPr lang="en-US" sz="1200" dirty="0" smtClean="0">
                  <a:solidFill>
                    <a:schemeClr val="bg1"/>
                  </a:solidFill>
                  <a:latin typeface="+mj-lt"/>
                </a:rPr>
                <a:t>Clinical</a:t>
              </a:r>
              <a:endParaRPr lang="en-US" sz="900" dirty="0">
                <a:solidFill>
                  <a:schemeClr val="bg1"/>
                </a:solidFill>
                <a:latin typeface="+mj-lt"/>
              </a:endParaRPr>
            </a:p>
          </p:txBody>
        </p:sp>
      </p:grpSp>
      <p:sp>
        <p:nvSpPr>
          <p:cNvPr id="29" name="Rectangle 28"/>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lowchart: Data 29"/>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Flowchart: Data 30"/>
          <p:cNvSpPr/>
          <p:nvPr/>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lowchart: Data 31"/>
          <p:cNvSpPr/>
          <p:nvPr/>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lowchart: Data 32"/>
          <p:cNvSpPr/>
          <p:nvPr/>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6881" y="1577320"/>
            <a:ext cx="1371719" cy="457240"/>
          </a:xfrm>
          <a:prstGeom prst="rect">
            <a:avLst/>
          </a:prstGeom>
        </p:spPr>
      </p:pic>
      <p:sp>
        <p:nvSpPr>
          <p:cNvPr id="35" name="TextBox 34"/>
          <p:cNvSpPr txBox="1"/>
          <p:nvPr/>
        </p:nvSpPr>
        <p:spPr>
          <a:xfrm>
            <a:off x="2296880" y="1622800"/>
            <a:ext cx="1371720" cy="484748"/>
          </a:xfrm>
          <a:prstGeom prst="rect">
            <a:avLst/>
          </a:prstGeom>
          <a:noFill/>
        </p:spPr>
        <p:txBody>
          <a:bodyPr wrap="square" rtlCol="0" anchor="ctr">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kern="1200" dirty="0" smtClean="0">
                <a:solidFill>
                  <a:schemeClr val="bg1"/>
                </a:solidFill>
                <a:latin typeface="+mj-lt"/>
                <a:ea typeface="+mn-ea"/>
                <a:cs typeface="+mn-cs"/>
              </a:rPr>
              <a:t>Glossary</a:t>
            </a:r>
          </a:p>
          <a:p>
            <a:pPr algn="ctr"/>
            <a:endParaRPr lang="en-US" sz="1350" dirty="0"/>
          </a:p>
        </p:txBody>
      </p:sp>
      <p:grpSp>
        <p:nvGrpSpPr>
          <p:cNvPr id="36" name="Group 35"/>
          <p:cNvGrpSpPr/>
          <p:nvPr/>
        </p:nvGrpSpPr>
        <p:grpSpPr>
          <a:xfrm rot="10800000">
            <a:off x="967141" y="-5500"/>
            <a:ext cx="1371719" cy="449279"/>
            <a:chOff x="7547308" y="6054245"/>
            <a:chExt cx="1371719" cy="449279"/>
          </a:xfrm>
        </p:grpSpPr>
        <p:sp>
          <p:nvSpPr>
            <p:cNvPr id="37" name="Round Same Side Corner Rectangle 36"/>
            <p:cNvSpPr/>
            <p:nvPr/>
          </p:nvSpPr>
          <p:spPr>
            <a:xfrm>
              <a:off x="7547308" y="6054245"/>
              <a:ext cx="1371719" cy="357809"/>
            </a:xfrm>
            <a:prstGeom prst="round2SameRect">
              <a:avLst/>
            </a:prstGeom>
            <a:solidFill>
              <a:srgbClr val="71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8" name="Rectangle 37"/>
            <p:cNvSpPr/>
            <p:nvPr/>
          </p:nvSpPr>
          <p:spPr>
            <a:xfrm>
              <a:off x="7547308" y="6412064"/>
              <a:ext cx="1371719" cy="91460"/>
            </a:xfrm>
            <a:prstGeom prst="rect">
              <a:avLst/>
            </a:prstGeom>
            <a:solidFill>
              <a:srgbClr val="525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extBox 1"/>
          <p:cNvSpPr txBox="1"/>
          <p:nvPr/>
        </p:nvSpPr>
        <p:spPr>
          <a:xfrm>
            <a:off x="976567" y="83887"/>
            <a:ext cx="1329740" cy="300082"/>
          </a:xfrm>
          <a:prstGeom prst="rect">
            <a:avLst/>
          </a:prstGeom>
          <a:noFill/>
        </p:spPr>
        <p:txBody>
          <a:bodyPr wrap="square" rtlCol="0">
            <a:spAutoFit/>
          </a:bodyPr>
          <a:lstStyle/>
          <a:p>
            <a:pPr algn="ctr"/>
            <a:r>
              <a:rPr lang="en-US" sz="1350" dirty="0" smtClean="0">
                <a:solidFill>
                  <a:schemeClr val="bg1"/>
                </a:solidFill>
                <a:latin typeface="+mj-lt"/>
              </a:rPr>
              <a:t>Glossary</a:t>
            </a:r>
            <a:endParaRPr lang="en-US" sz="1350" dirty="0">
              <a:solidFill>
                <a:schemeClr val="bg1"/>
              </a:solidFill>
              <a:latin typeface="+mj-lt"/>
            </a:endParaRPr>
          </a:p>
        </p:txBody>
      </p:sp>
    </p:spTree>
    <p:custDataLst>
      <p:tags r:id="rId1"/>
    </p:custDataLst>
    <p:extLst>
      <p:ext uri="{BB962C8B-B14F-4D97-AF65-F5344CB8AC3E}">
        <p14:creationId xmlns:p14="http://schemas.microsoft.com/office/powerpoint/2010/main" val="4521410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8" y="2013184"/>
            <a:ext cx="8577943" cy="635674"/>
          </a:xfrm>
        </p:spPr>
        <p:txBody>
          <a:bodyPr/>
          <a:lstStyle>
            <a:lvl1pPr marL="0" indent="0" algn="ctr">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4365372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8709053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8512631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0" y="-10633"/>
            <a:ext cx="9144000" cy="686863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hasCustomPrompt="1"/>
          </p:nvPr>
        </p:nvSpPr>
        <p:spPr>
          <a:xfrm>
            <a:off x="283029" y="928915"/>
            <a:ext cx="8577943" cy="1013738"/>
          </a:xfrm>
        </p:spPr>
        <p:txBody>
          <a:bodyPr anchor="b"/>
          <a:lstStyle>
            <a:lvl1pPr algn="ctr">
              <a:defRPr sz="3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8" y="2013184"/>
            <a:ext cx="8577943" cy="635674"/>
          </a:xfrm>
        </p:spPr>
        <p:txBody>
          <a:bodyPr/>
          <a:lstStyle>
            <a:lvl1pPr marL="0" indent="0" algn="ctr">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643335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30" y="3461647"/>
            <a:ext cx="7540172" cy="1013738"/>
          </a:xfrm>
        </p:spPr>
        <p:txBody>
          <a:bodyPr anchor="b"/>
          <a:lstStyle>
            <a:lvl1pPr algn="l">
              <a:defRPr sz="3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9" y="4545916"/>
            <a:ext cx="7540172" cy="635674"/>
          </a:xfrm>
        </p:spPr>
        <p:txBody>
          <a:bodyPr/>
          <a:lstStyle>
            <a:lvl1pPr marL="0" indent="0" algn="l">
              <a:buNone/>
              <a:defRPr sz="1500">
                <a:solidFill>
                  <a:schemeClr val="bg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15170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tags" Target="../tags/tag21.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2" y="155558"/>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3" y="1182916"/>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3"/>
    </p:custDataLst>
    <p:extLst>
      <p:ext uri="{BB962C8B-B14F-4D97-AF65-F5344CB8AC3E}">
        <p14:creationId xmlns:p14="http://schemas.microsoft.com/office/powerpoint/2010/main" val="1468392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iming>
    <p:tnLst>
      <p:par>
        <p:cTn id="1" dur="indefinite" restart="never" nodeType="tmRoot"/>
      </p:par>
    </p:tnLst>
  </p:timing>
  <p:txStyles>
    <p:titleStyle>
      <a:lvl1pPr algn="l" defTabSz="514350" rtl="0" eaLnBrk="1" latinLnBrk="0" hangingPunct="1">
        <a:lnSpc>
          <a:spcPct val="90000"/>
        </a:lnSpc>
        <a:spcBef>
          <a:spcPct val="0"/>
        </a:spcBef>
        <a:buNone/>
        <a:defRPr sz="2475" kern="1200">
          <a:solidFill>
            <a:schemeClr val="accent5"/>
          </a:solidFill>
          <a:latin typeface="+mj-lt"/>
          <a:ea typeface="+mj-ea"/>
          <a:cs typeface="+mj-cs"/>
        </a:defRPr>
      </a:lvl1pPr>
    </p:titleStyle>
    <p:bodyStyle>
      <a:lvl1pPr marL="128588" marR="0" indent="-128588" algn="l" defTabSz="514350" rtl="0" eaLnBrk="1" fontAlgn="auto" latinLnBrk="0" hangingPunct="1">
        <a:lnSpc>
          <a:spcPct val="90000"/>
        </a:lnSpc>
        <a:spcBef>
          <a:spcPts val="675"/>
        </a:spcBef>
        <a:spcAft>
          <a:spcPts val="675"/>
        </a:spcAft>
        <a:buClrTx/>
        <a:buSzTx/>
        <a:buFont typeface="Arial" panose="020B0604020202020204" pitchFamily="34" charset="0"/>
        <a:buChar char="•"/>
        <a:tabLst/>
        <a:defRPr sz="1575" kern="1200">
          <a:solidFill>
            <a:schemeClr val="tx2"/>
          </a:solidFill>
          <a:latin typeface="+mn-lt"/>
          <a:ea typeface="+mn-ea"/>
          <a:cs typeface="+mn-cs"/>
        </a:defRPr>
      </a:lvl1pPr>
      <a:lvl2pPr marL="385763" marR="0" indent="-128588" algn="l" defTabSz="514350" rtl="0" eaLnBrk="1" fontAlgn="auto" latinLnBrk="0" hangingPunct="1">
        <a:lnSpc>
          <a:spcPct val="100000"/>
        </a:lnSpc>
        <a:spcBef>
          <a:spcPts val="281"/>
        </a:spcBef>
        <a:spcAft>
          <a:spcPts val="338"/>
        </a:spcAft>
        <a:buClrTx/>
        <a:buSzTx/>
        <a:buFont typeface="Arial" panose="020B0604020202020204" pitchFamily="34" charset="0"/>
        <a:buChar char="•"/>
        <a:tabLst/>
        <a:defRPr sz="1350" kern="1200">
          <a:solidFill>
            <a:schemeClr val="tx2"/>
          </a:solidFill>
          <a:latin typeface="+mn-lt"/>
          <a:ea typeface="+mn-ea"/>
          <a:cs typeface="+mn-cs"/>
        </a:defRPr>
      </a:lvl2pPr>
      <a:lvl3pPr marL="642938" marR="0" indent="-128588" algn="l" defTabSz="514350" rtl="0" eaLnBrk="1" fontAlgn="auto" latinLnBrk="0" hangingPunct="1">
        <a:lnSpc>
          <a:spcPct val="100000"/>
        </a:lnSpc>
        <a:spcBef>
          <a:spcPts val="281"/>
        </a:spcBef>
        <a:spcAft>
          <a:spcPts val="0"/>
        </a:spcAft>
        <a:buClrTx/>
        <a:buSzTx/>
        <a:buFont typeface="Arial" panose="020B0604020202020204" pitchFamily="34" charset="0"/>
        <a:buChar char="•"/>
        <a:tabLst/>
        <a:defRPr sz="1463" kern="1200">
          <a:solidFill>
            <a:schemeClr val="tx2"/>
          </a:solidFill>
          <a:latin typeface="+mn-lt"/>
          <a:ea typeface="+mn-ea"/>
          <a:cs typeface="+mn-cs"/>
        </a:defRPr>
      </a:lvl3pPr>
      <a:lvl4pPr marL="900113" marR="0" indent="-128588" algn="l" defTabSz="514350" rtl="0" eaLnBrk="1" fontAlgn="auto" latinLnBrk="0" hangingPunct="1">
        <a:lnSpc>
          <a:spcPct val="90000"/>
        </a:lnSpc>
        <a:spcBef>
          <a:spcPts val="281"/>
        </a:spcBef>
        <a:spcAft>
          <a:spcPts val="0"/>
        </a:spcAft>
        <a:buClrTx/>
        <a:buSzTx/>
        <a:buFont typeface="Arial" panose="020B0604020202020204" pitchFamily="34" charset="0"/>
        <a:buChar char="•"/>
        <a:tabLst/>
        <a:defRPr sz="1013" kern="1200">
          <a:solidFill>
            <a:schemeClr val="tx2"/>
          </a:solidFill>
          <a:latin typeface="+mn-lt"/>
          <a:ea typeface="+mn-ea"/>
          <a:cs typeface="+mn-cs"/>
        </a:defRPr>
      </a:lvl4pPr>
      <a:lvl5pPr marL="1157288" marR="0" indent="-128588" algn="l" defTabSz="514350" rtl="0" eaLnBrk="1" fontAlgn="auto" latinLnBrk="0" hangingPunct="1">
        <a:lnSpc>
          <a:spcPct val="90000"/>
        </a:lnSpc>
        <a:spcBef>
          <a:spcPts val="281"/>
        </a:spcBef>
        <a:spcAft>
          <a:spcPts val="0"/>
        </a:spcAft>
        <a:buClrTx/>
        <a:buSzTx/>
        <a:buFont typeface="Arial" panose="020B0604020202020204" pitchFamily="34" charset="0"/>
        <a:buChar char="•"/>
        <a:tabLst/>
        <a:defRPr sz="1013" kern="1200">
          <a:solidFill>
            <a:schemeClr val="tx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450"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2" y="155558"/>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3" y="1182916"/>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8"/>
    </p:custDataLst>
    <p:extLst>
      <p:ext uri="{BB962C8B-B14F-4D97-AF65-F5344CB8AC3E}">
        <p14:creationId xmlns:p14="http://schemas.microsoft.com/office/powerpoint/2010/main" val="5231560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timing>
    <p:tnLst>
      <p:par>
        <p:cTn id="1" dur="indefinite" restart="never" nodeType="tmRoot"/>
      </p:par>
    </p:tnLst>
  </p:timing>
  <p:txStyles>
    <p:titleStyle>
      <a:lvl1pPr algn="l" defTabSz="514350" rtl="0" eaLnBrk="1" latinLnBrk="0" hangingPunct="1">
        <a:lnSpc>
          <a:spcPct val="90000"/>
        </a:lnSpc>
        <a:spcBef>
          <a:spcPct val="0"/>
        </a:spcBef>
        <a:buNone/>
        <a:defRPr sz="2475" kern="1200">
          <a:solidFill>
            <a:schemeClr val="bg1"/>
          </a:solidFill>
          <a:latin typeface="+mj-lt"/>
          <a:ea typeface="+mj-ea"/>
          <a:cs typeface="+mj-cs"/>
        </a:defRPr>
      </a:lvl1pPr>
    </p:titleStyle>
    <p:bodyStyle>
      <a:lvl1pPr marL="128588" marR="0" indent="-128588" algn="l" defTabSz="514350" rtl="0" eaLnBrk="1" fontAlgn="auto" latinLnBrk="0" hangingPunct="1">
        <a:lnSpc>
          <a:spcPct val="90000"/>
        </a:lnSpc>
        <a:spcBef>
          <a:spcPts val="675"/>
        </a:spcBef>
        <a:spcAft>
          <a:spcPts val="675"/>
        </a:spcAft>
        <a:buClrTx/>
        <a:buSzTx/>
        <a:buFont typeface="Arial" panose="020B0604020202020204" pitchFamily="34" charset="0"/>
        <a:buChar char="•"/>
        <a:tabLst/>
        <a:defRPr sz="1575" kern="1200">
          <a:ln>
            <a:noFill/>
          </a:ln>
          <a:solidFill>
            <a:schemeClr val="bg2"/>
          </a:solidFill>
          <a:latin typeface="+mn-lt"/>
          <a:ea typeface="+mn-ea"/>
          <a:cs typeface="+mn-cs"/>
        </a:defRPr>
      </a:lvl1pPr>
      <a:lvl2pPr marL="385763" marR="0" indent="-128588" algn="l" defTabSz="514350" rtl="0" eaLnBrk="1" fontAlgn="auto" latinLnBrk="0" hangingPunct="1">
        <a:lnSpc>
          <a:spcPct val="100000"/>
        </a:lnSpc>
        <a:spcBef>
          <a:spcPts val="281"/>
        </a:spcBef>
        <a:spcAft>
          <a:spcPts val="338"/>
        </a:spcAft>
        <a:buClrTx/>
        <a:buSzTx/>
        <a:buFont typeface="Arial" panose="020B0604020202020204" pitchFamily="34" charset="0"/>
        <a:buChar char="•"/>
        <a:tabLst/>
        <a:defRPr sz="1350" kern="1200">
          <a:ln>
            <a:noFill/>
          </a:ln>
          <a:solidFill>
            <a:schemeClr val="bg2"/>
          </a:solidFill>
          <a:latin typeface="+mn-lt"/>
          <a:ea typeface="+mn-ea"/>
          <a:cs typeface="+mn-cs"/>
        </a:defRPr>
      </a:lvl2pPr>
      <a:lvl3pPr marL="642938" marR="0" indent="-128588" algn="l" defTabSz="514350" rtl="0" eaLnBrk="1" fontAlgn="auto" latinLnBrk="0" hangingPunct="1">
        <a:lnSpc>
          <a:spcPct val="100000"/>
        </a:lnSpc>
        <a:spcBef>
          <a:spcPts val="281"/>
        </a:spcBef>
        <a:spcAft>
          <a:spcPts val="0"/>
        </a:spcAft>
        <a:buClrTx/>
        <a:buSzTx/>
        <a:buFont typeface="Arial" panose="020B0604020202020204" pitchFamily="34" charset="0"/>
        <a:buChar char="•"/>
        <a:tabLst/>
        <a:defRPr sz="1125" kern="1200">
          <a:ln>
            <a:noFill/>
          </a:ln>
          <a:solidFill>
            <a:schemeClr val="bg2"/>
          </a:solidFill>
          <a:latin typeface="+mn-lt"/>
          <a:ea typeface="+mn-ea"/>
          <a:cs typeface="+mn-cs"/>
        </a:defRPr>
      </a:lvl3pPr>
      <a:lvl4pPr marL="900113" marR="0" indent="-128588" algn="l" defTabSz="514350" rtl="0" eaLnBrk="1" fontAlgn="auto" latinLnBrk="0" hangingPunct="1">
        <a:lnSpc>
          <a:spcPct val="90000"/>
        </a:lnSpc>
        <a:spcBef>
          <a:spcPts val="281"/>
        </a:spcBef>
        <a:spcAft>
          <a:spcPts val="0"/>
        </a:spcAft>
        <a:buClrTx/>
        <a:buSzTx/>
        <a:buFont typeface="Arial" panose="020B0604020202020204" pitchFamily="34" charset="0"/>
        <a:buChar char="•"/>
        <a:tabLst/>
        <a:defRPr sz="1013" kern="1200">
          <a:ln>
            <a:noFill/>
          </a:ln>
          <a:solidFill>
            <a:schemeClr val="bg2"/>
          </a:solidFill>
          <a:latin typeface="+mn-lt"/>
          <a:ea typeface="+mn-ea"/>
          <a:cs typeface="+mn-cs"/>
        </a:defRPr>
      </a:lvl4pPr>
      <a:lvl5pPr marL="1157288" marR="0" indent="-128588" algn="l" defTabSz="514350" rtl="0" eaLnBrk="1" fontAlgn="auto" latinLnBrk="0" hangingPunct="1">
        <a:lnSpc>
          <a:spcPct val="90000"/>
        </a:lnSpc>
        <a:spcBef>
          <a:spcPts val="281"/>
        </a:spcBef>
        <a:spcAft>
          <a:spcPts val="0"/>
        </a:spcAft>
        <a:buClrTx/>
        <a:buSzTx/>
        <a:buFont typeface="Arial" panose="020B0604020202020204" pitchFamily="34" charset="0"/>
        <a:buChar char="•"/>
        <a:tabLst/>
        <a:defRPr sz="1013" kern="1200">
          <a:ln>
            <a:noFill/>
          </a:ln>
          <a:solidFill>
            <a:schemeClr val="bg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hyperlink" Target="http://doi.org/10.5281/zenodo.163459"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hyperlink" Target="http://www.uniprot.org/uniprot/P12345?version=*" TargetMode="External"/><Relationship Id="rId3" Type="http://schemas.openxmlformats.org/officeDocument/2006/relationships/notesSlide" Target="../notesSlides/notesSlide12.xml"/><Relationship Id="rId7" Type="http://schemas.openxmlformats.org/officeDocument/2006/relationships/hyperlink" Target="http://www.uniprot.org/uniprot/P12345.302" TargetMode="External"/><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hyperlink" Target="http://www.uniprot.org/uniprot/P12345.1" TargetMode="External"/><Relationship Id="rId5" Type="http://schemas.openxmlformats.org/officeDocument/2006/relationships/hyperlink" Target="http://www.uniprot.org/uniprot/P12345" TargetMode="External"/><Relationship Id="rId4" Type="http://schemas.openxmlformats.org/officeDocument/2006/relationships/hyperlink" Target="http://www.uniprot.org/uniprot/P12345.3"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hyperlink" Target="http://www.uniprot.org/uniprot/P29358" TargetMode="External"/><Relationship Id="rId3" Type="http://schemas.openxmlformats.org/officeDocument/2006/relationships/notesSlide" Target="../notesSlides/notesSlide14.xml"/><Relationship Id="rId7" Type="http://schemas.openxmlformats.org/officeDocument/2006/relationships/hyperlink" Target="http://www.uniprot.org/help/deleted_accessions" TargetMode="External"/><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hyperlink" Target="http://www.uniprot.org/uniprot/A0AV18" TargetMode="External"/><Relationship Id="rId5" Type="http://schemas.openxmlformats.org/officeDocument/2006/relationships/hyperlink" Target="http://purl.obolibrary.org/obo/oboInOwl_consider" TargetMode="External"/><Relationship Id="rId4" Type="http://schemas.openxmlformats.org/officeDocument/2006/relationships/hyperlink" Target="http://purl.obolibrary.org/obo/IAO_0100001"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60.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a:t>
            </a:r>
            <a:r>
              <a:rPr lang="en-US" dirty="0"/>
              <a:t>hard-won lessons for identifier design, provision, and reuse of identifiers </a:t>
            </a:r>
            <a:br>
              <a:rPr lang="en-US" dirty="0"/>
            </a:br>
            <a:r>
              <a:rPr lang="en-US" dirty="0"/>
              <a:t>for web-based life science data</a:t>
            </a:r>
            <a:endParaRPr lang="en-US" dirty="0">
              <a:effectLst/>
            </a:endParaRPr>
          </a:p>
        </p:txBody>
      </p:sp>
      <p:sp>
        <p:nvSpPr>
          <p:cNvPr id="3" name="Subtitle 2"/>
          <p:cNvSpPr>
            <a:spLocks noGrp="1"/>
          </p:cNvSpPr>
          <p:nvPr>
            <p:ph type="subTitle" idx="1"/>
          </p:nvPr>
        </p:nvSpPr>
        <p:spPr/>
        <p:txBody>
          <a:bodyPr/>
          <a:lstStyle/>
          <a:p>
            <a:r>
              <a:rPr lang="en-US" dirty="0" smtClean="0"/>
              <a:t>BDK11-01 </a:t>
            </a:r>
            <a:r>
              <a:rPr lang="en-US" dirty="0" smtClean="0"/>
              <a:t>| Julie McMurry and Nicole Vasilevsky</a:t>
            </a:r>
          </a:p>
          <a:p>
            <a:r>
              <a:rPr lang="en-US" dirty="0"/>
              <a:t>Based </a:t>
            </a:r>
            <a:r>
              <a:rPr lang="en-US" dirty="0" smtClean="0"/>
              <a:t>on </a:t>
            </a:r>
            <a:r>
              <a:rPr lang="en-US" dirty="0" smtClean="0"/>
              <a:t>a preprint </a:t>
            </a:r>
            <a:r>
              <a:rPr lang="en-US" dirty="0" smtClean="0"/>
              <a:t>by Julie </a:t>
            </a:r>
            <a:r>
              <a:rPr lang="en-US" dirty="0" err="1" smtClean="0"/>
              <a:t>McMurry</a:t>
            </a:r>
            <a:r>
              <a:rPr lang="en-US" dirty="0" smtClean="0"/>
              <a:t> et al </a:t>
            </a:r>
            <a:r>
              <a:rPr lang="pt-BR" dirty="0" err="1">
                <a:hlinkClick r:id="rId4"/>
              </a:rPr>
              <a:t>http</a:t>
            </a:r>
            <a:r>
              <a:rPr lang="pt-BR" dirty="0">
                <a:hlinkClick r:id="rId4"/>
              </a:rPr>
              <a:t>://</a:t>
            </a:r>
            <a:r>
              <a:rPr lang="pt-BR" dirty="0" err="1">
                <a:hlinkClick r:id="rId4"/>
              </a:rPr>
              <a:t>doi.org</a:t>
            </a:r>
            <a:r>
              <a:rPr lang="pt-BR" dirty="0">
                <a:hlinkClick r:id="rId4"/>
              </a:rPr>
              <a:t>/10.5281/zenodo.163459</a:t>
            </a:r>
            <a:endParaRPr lang="en-US" dirty="0"/>
          </a:p>
        </p:txBody>
      </p:sp>
    </p:spTree>
    <p:custDataLst>
      <p:tags r:id="rId1"/>
    </p:custDataLst>
    <p:extLst>
      <p:ext uri="{BB962C8B-B14F-4D97-AF65-F5344CB8AC3E}">
        <p14:creationId xmlns:p14="http://schemas.microsoft.com/office/powerpoint/2010/main" val="20809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Avoid embedding meaning, or relying on it for </a:t>
            </a:r>
            <a:r>
              <a:rPr lang="en-US" dirty="0" smtClean="0"/>
              <a:t>uniqueness</a:t>
            </a:r>
            <a:endParaRPr lang="en-US" dirty="0"/>
          </a:p>
        </p:txBody>
      </p:sp>
      <p:sp>
        <p:nvSpPr>
          <p:cNvPr id="3" name="Content Placeholder 2"/>
          <p:cNvSpPr>
            <a:spLocks noGrp="1"/>
          </p:cNvSpPr>
          <p:nvPr>
            <p:ph idx="1"/>
          </p:nvPr>
        </p:nvSpPr>
        <p:spPr/>
        <p:txBody>
          <a:bodyPr>
            <a:normAutofit/>
          </a:bodyPr>
          <a:lstStyle/>
          <a:p>
            <a:r>
              <a:rPr lang="en-US" sz="1800" dirty="0"/>
              <a:t>M</a:t>
            </a:r>
            <a:r>
              <a:rPr lang="en-US" sz="1800" dirty="0" smtClean="0"/>
              <a:t>inimizing </a:t>
            </a:r>
            <a:r>
              <a:rPr lang="en-US" sz="1800" dirty="0"/>
              <a:t>the meaning embedded in identifiers makes them less vulnerable to </a:t>
            </a:r>
            <a:r>
              <a:rPr lang="en-US" sz="1800" dirty="0" err="1" smtClean="0"/>
              <a:t>obsoletion</a:t>
            </a:r>
            <a:endParaRPr lang="en-US" sz="1800" dirty="0" smtClean="0"/>
          </a:p>
          <a:p>
            <a:r>
              <a:rPr lang="en-US" sz="1800" dirty="0" smtClean="0"/>
              <a:t>Embedded meaning is never required, whether in the local identifier or in the URI. </a:t>
            </a:r>
          </a:p>
          <a:p>
            <a:r>
              <a:rPr lang="en-US" sz="1800" dirty="0" smtClean="0"/>
              <a:t>Embedded meaning should only be </a:t>
            </a:r>
            <a:r>
              <a:rPr lang="en-US" sz="1800" i="1" dirty="0" smtClean="0"/>
              <a:t>considered</a:t>
            </a:r>
            <a:r>
              <a:rPr lang="en-US" sz="1800" dirty="0" smtClean="0"/>
              <a:t> if </a:t>
            </a:r>
            <a:r>
              <a:rPr lang="en-US" sz="1800" dirty="0"/>
              <a:t>it is indisputable, unchangeable and also useful to the data consumer (e.g. computer-</a:t>
            </a:r>
            <a:r>
              <a:rPr lang="en-US" sz="1800" dirty="0" err="1"/>
              <a:t>processable</a:t>
            </a:r>
            <a:r>
              <a:rPr lang="en-US" sz="1800" dirty="0" smtClean="0"/>
              <a:t>)</a:t>
            </a:r>
            <a:endParaRPr lang="en-US" dirty="0" smtClean="0"/>
          </a:p>
          <a:p>
            <a:r>
              <a:rPr lang="en-US" sz="1800" dirty="0" smtClean="0"/>
              <a:t>Use an </a:t>
            </a:r>
            <a:r>
              <a:rPr lang="en-US" sz="1800" dirty="0"/>
              <a:t>entity </a:t>
            </a:r>
            <a:r>
              <a:rPr lang="en-US" sz="1800" dirty="0" smtClean="0"/>
              <a:t>label that is bound to the ID; only the ID is used in the http URI</a:t>
            </a:r>
          </a:p>
        </p:txBody>
      </p:sp>
      <p:graphicFrame>
        <p:nvGraphicFramePr>
          <p:cNvPr id="5" name="Content Placeholder 4"/>
          <p:cNvGraphicFramePr>
            <a:graphicFrameLocks noGrp="1"/>
          </p:cNvGraphicFramePr>
          <p:nvPr>
            <p:ph sz="quarter" idx="14"/>
            <p:extLst>
              <p:ext uri="{D42A27DB-BD31-4B8C-83A1-F6EECF244321}">
                <p14:modId xmlns:p14="http://schemas.microsoft.com/office/powerpoint/2010/main" val="998131523"/>
              </p:ext>
            </p:extLst>
          </p:nvPr>
        </p:nvGraphicFramePr>
        <p:xfrm>
          <a:off x="782763" y="3784170"/>
          <a:ext cx="7515205" cy="1883389"/>
        </p:xfrm>
        <a:graphic>
          <a:graphicData uri="http://schemas.openxmlformats.org/drawingml/2006/table">
            <a:tbl>
              <a:tblPr firstRow="1" bandRow="1">
                <a:tableStyleId>{ED083AE6-46FA-4A59-8FB0-9F97EB10719F}</a:tableStyleId>
              </a:tblPr>
              <a:tblGrid>
                <a:gridCol w="1151024"/>
                <a:gridCol w="6364181"/>
              </a:tblGrid>
              <a:tr h="501629">
                <a:tc>
                  <a:txBody>
                    <a:bodyPr/>
                    <a:lstStyle/>
                    <a:p>
                      <a:r>
                        <a:rPr lang="en-US" sz="1800" b="1" u="none" dirty="0" smtClean="0"/>
                        <a:t>Symbol</a:t>
                      </a:r>
                      <a:endParaRPr lang="en-US" sz="1800" b="1" u="none" dirty="0"/>
                    </a:p>
                  </a:txBody>
                  <a:tcPr/>
                </a:tc>
                <a:tc>
                  <a:txBody>
                    <a:bodyPr/>
                    <a:lstStyle/>
                    <a:p>
                      <a:pPr marL="0" marR="0" lvl="2" indent="0" algn="l" defTabSz="514350" rtl="0" eaLnBrk="1" fontAlgn="auto" latinLnBrk="0" hangingPunct="1">
                        <a:lnSpc>
                          <a:spcPct val="100000"/>
                        </a:lnSpc>
                        <a:spcBef>
                          <a:spcPts val="0"/>
                        </a:spcBef>
                        <a:spcAft>
                          <a:spcPts val="0"/>
                        </a:spcAft>
                        <a:buClrTx/>
                        <a:buSzTx/>
                        <a:buFontTx/>
                        <a:buNone/>
                        <a:tabLst/>
                        <a:defRPr/>
                      </a:pPr>
                      <a:r>
                        <a:rPr lang="en-US" sz="1800" b="0" u="none" dirty="0" err="1" smtClean="0"/>
                        <a:t>Kit</a:t>
                      </a:r>
                      <a:r>
                        <a:rPr lang="en-US" sz="1800" b="0" u="none" baseline="30000" dirty="0" err="1" smtClean="0"/>
                        <a:t>W</a:t>
                      </a:r>
                      <a:r>
                        <a:rPr lang="en-US" sz="1800" b="0" u="none" baseline="30000" dirty="0" smtClean="0"/>
                        <a:t>-v</a:t>
                      </a:r>
                      <a:endParaRPr lang="en-US" sz="1800" b="0" u="none" baseline="30000" dirty="0"/>
                    </a:p>
                  </a:txBody>
                  <a:tcPr/>
                </a:tc>
              </a:tr>
              <a:tr h="370840">
                <a:tc>
                  <a:txBody>
                    <a:bodyPr/>
                    <a:lstStyle/>
                    <a:p>
                      <a:r>
                        <a:rPr lang="en-US" sz="1800" b="1" dirty="0" smtClean="0"/>
                        <a:t>Name</a:t>
                      </a:r>
                      <a:endParaRPr lang="en-US" sz="1800" b="1" dirty="0"/>
                    </a:p>
                  </a:txBody>
                  <a:tcPr/>
                </a:tc>
                <a:tc>
                  <a:txBody>
                    <a:bodyPr/>
                    <a:lstStyle/>
                    <a:p>
                      <a:pPr marL="0" marR="0" lvl="2" indent="0" algn="l" defTabSz="514350" rtl="0" eaLnBrk="1" fontAlgn="auto" latinLnBrk="0" hangingPunct="1">
                        <a:lnSpc>
                          <a:spcPct val="100000"/>
                        </a:lnSpc>
                        <a:spcBef>
                          <a:spcPts val="0"/>
                        </a:spcBef>
                        <a:spcAft>
                          <a:spcPts val="0"/>
                        </a:spcAft>
                        <a:buClrTx/>
                        <a:buSzTx/>
                        <a:buFontTx/>
                        <a:buNone/>
                        <a:tabLst/>
                        <a:defRPr/>
                      </a:pPr>
                      <a:r>
                        <a:rPr lang="en-US" sz="1800" dirty="0" smtClean="0"/>
                        <a:t>KIT proto-oncogene receptor tyrosine kinase; viable dominant spotting</a:t>
                      </a:r>
                    </a:p>
                  </a:txBody>
                  <a:tcPr/>
                </a:tc>
              </a:tr>
              <a:tr h="370840">
                <a:tc>
                  <a:txBody>
                    <a:bodyPr/>
                    <a:lstStyle/>
                    <a:p>
                      <a:r>
                        <a:rPr lang="en-US" sz="1800" b="1" dirty="0" smtClean="0"/>
                        <a:t>Local ID</a:t>
                      </a:r>
                      <a:endParaRPr lang="en-US" sz="1800" b="1" dirty="0"/>
                    </a:p>
                  </a:txBody>
                  <a:tcPr/>
                </a:tc>
                <a:tc>
                  <a:txBody>
                    <a:bodyPr/>
                    <a:lstStyle/>
                    <a:p>
                      <a:pPr marL="0" marR="0" lvl="2" indent="0" algn="l" defTabSz="514350" rtl="0" eaLnBrk="1" fontAlgn="auto" latinLnBrk="0" hangingPunct="1">
                        <a:lnSpc>
                          <a:spcPct val="100000"/>
                        </a:lnSpc>
                        <a:spcBef>
                          <a:spcPts val="0"/>
                        </a:spcBef>
                        <a:spcAft>
                          <a:spcPts val="0"/>
                        </a:spcAft>
                        <a:buClrTx/>
                        <a:buSzTx/>
                        <a:buFontTx/>
                        <a:buNone/>
                        <a:tabLst/>
                        <a:defRPr/>
                      </a:pPr>
                      <a:r>
                        <a:rPr lang="en-US" sz="1800" dirty="0" smtClean="0"/>
                        <a:t>MGI:2171276</a:t>
                      </a:r>
                    </a:p>
                  </a:txBody>
                  <a:tcPr/>
                </a:tc>
              </a:tr>
              <a:tr h="370840">
                <a:tc>
                  <a:txBody>
                    <a:bodyPr/>
                    <a:lstStyle/>
                    <a:p>
                      <a:r>
                        <a:rPr lang="en-US" sz="1800" b="1" dirty="0" smtClean="0"/>
                        <a:t>http</a:t>
                      </a:r>
                      <a:r>
                        <a:rPr lang="en-US" sz="1800" b="1" baseline="0" dirty="0" smtClean="0"/>
                        <a:t> URI</a:t>
                      </a:r>
                      <a:endParaRPr lang="en-US" sz="1800" b="1" dirty="0"/>
                    </a:p>
                  </a:txBody>
                  <a:tcPr/>
                </a:tc>
                <a:tc>
                  <a:txBody>
                    <a:bodyPr/>
                    <a:lstStyle/>
                    <a:p>
                      <a:pPr marL="0" marR="0" lvl="2" indent="0" algn="l" defTabSz="514350" rtl="0" eaLnBrk="1" fontAlgn="auto" latinLnBrk="0" hangingPunct="1">
                        <a:lnSpc>
                          <a:spcPct val="100000"/>
                        </a:lnSpc>
                        <a:spcBef>
                          <a:spcPts val="0"/>
                        </a:spcBef>
                        <a:spcAft>
                          <a:spcPts val="0"/>
                        </a:spcAft>
                        <a:buClrTx/>
                        <a:buSzTx/>
                        <a:buFontTx/>
                        <a:buNone/>
                        <a:tabLst/>
                        <a:defRPr/>
                      </a:pPr>
                      <a:r>
                        <a:rPr lang="en-US" sz="1800" dirty="0" err="1" smtClean="0"/>
                        <a:t>www.informatics.jax.org</a:t>
                      </a:r>
                      <a:r>
                        <a:rPr lang="en-US" sz="1800" dirty="0" smtClean="0"/>
                        <a:t>/accession/MGI:1856266</a:t>
                      </a:r>
                    </a:p>
                  </a:txBody>
                  <a:tcPr/>
                </a:tc>
              </a:tr>
            </a:tbl>
          </a:graphicData>
        </a:graphic>
      </p:graphicFrame>
    </p:spTree>
    <p:custDataLst>
      <p:tags r:id="rId1"/>
    </p:custDataLst>
    <p:extLst>
      <p:ext uri="{BB962C8B-B14F-4D97-AF65-F5344CB8AC3E}">
        <p14:creationId xmlns:p14="http://schemas.microsoft.com/office/powerpoint/2010/main" val="1169675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Opt for simple, durable web </a:t>
            </a:r>
            <a:r>
              <a:rPr lang="en-US" dirty="0" smtClean="0"/>
              <a:t>resolution</a:t>
            </a:r>
            <a:endParaRPr lang="en-US" dirty="0"/>
          </a:p>
        </p:txBody>
      </p:sp>
      <p:pic>
        <p:nvPicPr>
          <p:cNvPr id="8" name="Picture 7" descr="Fig 2_Identifier_Expansion_2017-0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0" y="1883572"/>
            <a:ext cx="9144000" cy="4027714"/>
          </a:xfrm>
          <a:prstGeom prst="rect">
            <a:avLst/>
          </a:prstGeom>
        </p:spPr>
      </p:pic>
    </p:spTree>
    <p:custDataLst>
      <p:tags r:id="rId1"/>
    </p:custDataLst>
    <p:extLst>
      <p:ext uri="{BB962C8B-B14F-4D97-AF65-F5344CB8AC3E}">
        <p14:creationId xmlns:p14="http://schemas.microsoft.com/office/powerpoint/2010/main" val="59888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Implement a version-management </a:t>
            </a:r>
            <a:r>
              <a:rPr lang="en-US" dirty="0" smtClean="0"/>
              <a:t>policy</a:t>
            </a:r>
            <a:endParaRPr lang="en-US" dirty="0"/>
          </a:p>
        </p:txBody>
      </p:sp>
      <p:graphicFrame>
        <p:nvGraphicFramePr>
          <p:cNvPr id="7" name="Content Placeholder 6"/>
          <p:cNvGraphicFramePr>
            <a:graphicFrameLocks noGrp="1"/>
          </p:cNvGraphicFramePr>
          <p:nvPr>
            <p:ph sz="quarter" idx="14"/>
            <p:extLst>
              <p:ext uri="{D42A27DB-BD31-4B8C-83A1-F6EECF244321}">
                <p14:modId xmlns:p14="http://schemas.microsoft.com/office/powerpoint/2010/main" val="387360535"/>
              </p:ext>
            </p:extLst>
          </p:nvPr>
        </p:nvGraphicFramePr>
        <p:xfrm>
          <a:off x="224972" y="2002781"/>
          <a:ext cx="8938871" cy="3785365"/>
        </p:xfrm>
        <a:graphic>
          <a:graphicData uri="http://schemas.openxmlformats.org/drawingml/2006/table">
            <a:tbl>
              <a:tblPr/>
              <a:tblGrid>
                <a:gridCol w="5597468"/>
                <a:gridCol w="3341403"/>
              </a:tblGrid>
              <a:tr h="454200">
                <a:tc>
                  <a:txBody>
                    <a:bodyPr/>
                    <a:lstStyle/>
                    <a:p>
                      <a:pPr rtl="0" fontAlgn="t">
                        <a:spcBef>
                          <a:spcPts val="0"/>
                        </a:spcBef>
                        <a:spcAft>
                          <a:spcPts val="0"/>
                        </a:spcAft>
                      </a:pPr>
                      <a:r>
                        <a:rPr lang="en-US" sz="1400" b="1" i="0" u="none" strike="noStrike" dirty="0">
                          <a:solidFill>
                            <a:srgbClr val="000000"/>
                          </a:solidFill>
                          <a:effectLst/>
                          <a:latin typeface="Arial" charset="0"/>
                        </a:rPr>
                        <a:t>Recommendation</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a:solidFill>
                            <a:srgbClr val="000000"/>
                          </a:solidFill>
                          <a:effectLst/>
                          <a:latin typeface="Arial" charset="0"/>
                        </a:rPr>
                        <a:t>Example </a:t>
                      </a:r>
                      <a:endParaRPr lang="en-US" sz="1400">
                        <a:effectLst/>
                      </a:endParaRPr>
                    </a:p>
                    <a:p>
                      <a:pPr algn="ctr" rtl="0" fontAlgn="t">
                        <a:spcBef>
                          <a:spcPts val="0"/>
                        </a:spcBef>
                        <a:spcAft>
                          <a:spcPts val="0"/>
                        </a:spcAft>
                      </a:pPr>
                      <a:r>
                        <a:rPr lang="en-US" sz="1400" b="0" i="0" u="none" strike="noStrike">
                          <a:solidFill>
                            <a:srgbClr val="000000"/>
                          </a:solidFill>
                          <a:effectLst/>
                          <a:latin typeface="Arial" charset="0"/>
                        </a:rPr>
                        <a:t>(for clarity, </a:t>
                      </a:r>
                      <a:r>
                        <a:rPr lang="en-US" sz="1400" b="1" i="0" u="none" strike="noStrike">
                          <a:solidFill>
                            <a:srgbClr val="000000"/>
                          </a:solidFill>
                          <a:effectLst/>
                          <a:latin typeface="Consolas" charset="0"/>
                        </a:rPr>
                        <a:t>Local ID</a:t>
                      </a:r>
                      <a:r>
                        <a:rPr lang="en-US" sz="1400" b="0" i="0" u="none" strike="noStrike">
                          <a:solidFill>
                            <a:srgbClr val="000000"/>
                          </a:solidFill>
                          <a:effectLst/>
                          <a:latin typeface="Arial" charset="0"/>
                        </a:rPr>
                        <a:t> only is shown)</a:t>
                      </a:r>
                      <a:endParaRPr lang="en-US"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a:solidFill>
                            <a:srgbClr val="000000"/>
                          </a:solidFill>
                          <a:effectLst/>
                          <a:latin typeface="Arial" charset="0"/>
                        </a:rPr>
                        <a:t>Version information should follow after a dot</a:t>
                      </a:r>
                      <a:endParaRPr lang="en-US"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hr-HR" sz="1400" b="0" i="0" u="sng" strike="noStrike">
                          <a:solidFill>
                            <a:srgbClr val="1155CC"/>
                          </a:solidFill>
                          <a:effectLst/>
                          <a:latin typeface="Consolas" charset="0"/>
                          <a:hlinkClick r:id="rId4"/>
                        </a:rPr>
                        <a:t>P12345</a:t>
                      </a:r>
                      <a:r>
                        <a:rPr lang="hr-HR" sz="1400" b="1" i="0" u="sng" strike="noStrike">
                          <a:solidFill>
                            <a:srgbClr val="1155CC"/>
                          </a:solidFill>
                          <a:effectLst/>
                          <a:latin typeface="Consolas" charset="0"/>
                          <a:hlinkClick r:id="rId4"/>
                        </a:rPr>
                        <a:t>.3</a:t>
                      </a:r>
                      <a:endParaRPr lang="hr-HR"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dirty="0">
                          <a:solidFill>
                            <a:srgbClr val="000000"/>
                          </a:solidFill>
                          <a:effectLst/>
                          <a:latin typeface="Arial" charset="0"/>
                        </a:rPr>
                        <a:t>Base resource must resolve </a:t>
                      </a:r>
                      <a:r>
                        <a:rPr lang="en-US" sz="1400" b="0" i="0" u="none" strike="noStrike" dirty="0">
                          <a:solidFill>
                            <a:srgbClr val="000000"/>
                          </a:solidFill>
                          <a:effectLst/>
                          <a:latin typeface="Arial Narrow" charset="0"/>
                        </a:rPr>
                        <a:t>(302 redirect) </a:t>
                      </a:r>
                      <a:r>
                        <a:rPr lang="en-US" sz="1400" b="0" i="0" u="none" strike="noStrike" dirty="0">
                          <a:solidFill>
                            <a:srgbClr val="000000"/>
                          </a:solidFill>
                          <a:effectLst/>
                          <a:latin typeface="Arial" charset="0"/>
                        </a:rPr>
                        <a:t>to most recent version</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is-IS" sz="1400" b="0" i="0" u="sng" strike="noStrike">
                          <a:solidFill>
                            <a:srgbClr val="1155CC"/>
                          </a:solidFill>
                          <a:effectLst/>
                          <a:latin typeface="Consolas" charset="0"/>
                          <a:hlinkClick r:id="rId5"/>
                        </a:rPr>
                        <a:t>P12345</a:t>
                      </a:r>
                      <a:endParaRPr lang="is-IS"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a:solidFill>
                            <a:srgbClr val="000000"/>
                          </a:solidFill>
                          <a:effectLst/>
                          <a:latin typeface="Arial" charset="0"/>
                        </a:rPr>
                        <a:t>Base resource should be deterministically convertible from version</a:t>
                      </a:r>
                      <a:endParaRPr lang="en-US"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en-US" sz="1400" b="0" i="0" u="sng" strike="noStrike">
                          <a:solidFill>
                            <a:srgbClr val="1155CC"/>
                          </a:solidFill>
                          <a:effectLst/>
                          <a:latin typeface="Consolas" charset="0"/>
                          <a:hlinkClick r:id="rId6"/>
                        </a:rPr>
                        <a:t>P12345</a:t>
                      </a:r>
                      <a:r>
                        <a:rPr lang="en-US" sz="1400" b="1" i="0" u="sng" strike="noStrike">
                          <a:solidFill>
                            <a:srgbClr val="1155CC"/>
                          </a:solidFill>
                          <a:effectLst/>
                          <a:latin typeface="Consolas" charset="0"/>
                          <a:hlinkClick r:id="rId6"/>
                        </a:rPr>
                        <a:t>.1</a:t>
                      </a:r>
                      <a:r>
                        <a:rPr lang="en-US" sz="1400" b="0" i="0" u="none" strike="noStrike">
                          <a:solidFill>
                            <a:srgbClr val="000000"/>
                          </a:solidFill>
                          <a:effectLst/>
                          <a:latin typeface="Consolas" charset="0"/>
                        </a:rPr>
                        <a:t> to </a:t>
                      </a:r>
                      <a:r>
                        <a:rPr lang="en-US" sz="1400" b="0" i="0" u="sng" strike="noStrike">
                          <a:solidFill>
                            <a:srgbClr val="1155CC"/>
                          </a:solidFill>
                          <a:effectLst/>
                          <a:latin typeface="Consolas" charset="0"/>
                          <a:hlinkClick r:id="rId5"/>
                        </a:rPr>
                        <a:t>P12345</a:t>
                      </a:r>
                      <a:endParaRPr lang="en-US"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dirty="0">
                          <a:solidFill>
                            <a:srgbClr val="000000"/>
                          </a:solidFill>
                          <a:effectLst/>
                          <a:latin typeface="Arial" charset="0"/>
                        </a:rPr>
                        <a:t>Older versions must resolve</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hr-HR" sz="1400" b="0" i="0" u="sng" strike="noStrike">
                          <a:solidFill>
                            <a:srgbClr val="1155CC"/>
                          </a:solidFill>
                          <a:effectLst/>
                          <a:latin typeface="Consolas" charset="0"/>
                          <a:hlinkClick r:id="rId6"/>
                        </a:rPr>
                        <a:t>P12345</a:t>
                      </a:r>
                      <a:r>
                        <a:rPr lang="hr-HR" sz="1400" b="1" i="0" u="sng" strike="noStrike">
                          <a:solidFill>
                            <a:srgbClr val="1155CC"/>
                          </a:solidFill>
                          <a:effectLst/>
                          <a:latin typeface="Consolas" charset="0"/>
                          <a:hlinkClick r:id="rId6"/>
                        </a:rPr>
                        <a:t>.1</a:t>
                      </a:r>
                      <a:endParaRPr lang="hr-HR" sz="140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1044097">
                <a:tc>
                  <a:txBody>
                    <a:bodyPr/>
                    <a:lstStyle/>
                    <a:p>
                      <a:pPr rtl="0" fontAlgn="t">
                        <a:spcBef>
                          <a:spcPts val="0"/>
                        </a:spcBef>
                        <a:spcAft>
                          <a:spcPts val="0"/>
                        </a:spcAft>
                      </a:pPr>
                      <a:r>
                        <a:rPr lang="en-US" sz="1400" b="0" i="0" u="none" strike="noStrike" dirty="0">
                          <a:solidFill>
                            <a:srgbClr val="000000"/>
                          </a:solidFill>
                          <a:effectLst/>
                          <a:latin typeface="Arial" charset="0"/>
                        </a:rPr>
                        <a:t>Illegal or invalid </a:t>
                      </a:r>
                      <a:r>
                        <a:rPr lang="en-US" sz="1400" b="0" i="0" u="none" strike="noStrike" dirty="0">
                          <a:solidFill>
                            <a:srgbClr val="000000"/>
                          </a:solidFill>
                          <a:effectLst/>
                          <a:latin typeface="Arial Narrow" charset="0"/>
                        </a:rPr>
                        <a:t>version</a:t>
                      </a:r>
                      <a:r>
                        <a:rPr lang="en-US" sz="1400" b="0" i="0" u="none" strike="noStrike" dirty="0">
                          <a:solidFill>
                            <a:srgbClr val="000000"/>
                          </a:solidFill>
                          <a:effectLst/>
                          <a:latin typeface="Arial" charset="0"/>
                        </a:rPr>
                        <a:t> must produce an informative HTTP error code (message such as 400 ‘Bad Request’) and an HTML page explaining the error. For example </a:t>
                      </a:r>
                      <a:r>
                        <a:rPr lang="en-US" sz="1400" b="0" i="0" u="none" strike="noStrike" dirty="0" err="1">
                          <a:solidFill>
                            <a:srgbClr val="000000"/>
                          </a:solidFill>
                          <a:effectLst/>
                          <a:latin typeface="Arial" charset="0"/>
                        </a:rPr>
                        <a:t>identifiers.org</a:t>
                      </a:r>
                      <a:r>
                        <a:rPr lang="en-US" sz="1400" b="0" i="0" u="none" strike="noStrike" dirty="0">
                          <a:solidFill>
                            <a:srgbClr val="000000"/>
                          </a:solidFill>
                          <a:effectLst/>
                          <a:latin typeface="Arial" charset="0"/>
                        </a:rPr>
                        <a:t> has a page reporting “unknown collection” together with its 404 status.</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hr-HR" sz="1400" b="0" i="0" u="sng" strike="noStrike" dirty="0">
                          <a:solidFill>
                            <a:srgbClr val="1155CC"/>
                          </a:solidFill>
                          <a:effectLst/>
                          <a:latin typeface="Consolas" charset="0"/>
                          <a:hlinkClick r:id="rId7"/>
                        </a:rPr>
                        <a:t>P12345</a:t>
                      </a:r>
                      <a:r>
                        <a:rPr lang="hr-HR" sz="1400" b="1" i="0" u="sng" strike="noStrike" dirty="0">
                          <a:solidFill>
                            <a:srgbClr val="1155CC"/>
                          </a:solidFill>
                          <a:effectLst/>
                          <a:latin typeface="Consolas" charset="0"/>
                          <a:hlinkClick r:id="rId7"/>
                        </a:rPr>
                        <a:t>.302</a:t>
                      </a:r>
                      <a:endParaRPr lang="hr-HR"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dirty="0">
                          <a:solidFill>
                            <a:srgbClr val="000000"/>
                          </a:solidFill>
                          <a:effectLst/>
                          <a:latin typeface="Arial" charset="0"/>
                        </a:rPr>
                        <a:t>Link from older version to current version must be provided</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hr-HR" sz="1400" b="0" i="0" u="sng" strike="noStrike" dirty="0">
                          <a:solidFill>
                            <a:srgbClr val="1155CC"/>
                          </a:solidFill>
                          <a:effectLst/>
                          <a:latin typeface="Consolas" charset="0"/>
                          <a:hlinkClick r:id="rId4"/>
                        </a:rPr>
                        <a:t>P12345</a:t>
                      </a:r>
                      <a:r>
                        <a:rPr lang="hr-HR" sz="1400" b="1" i="0" u="sng" strike="noStrike" dirty="0">
                          <a:solidFill>
                            <a:srgbClr val="1155CC"/>
                          </a:solidFill>
                          <a:effectLst/>
                          <a:latin typeface="Consolas" charset="0"/>
                          <a:hlinkClick r:id="rId4"/>
                        </a:rPr>
                        <a:t>.3</a:t>
                      </a:r>
                      <a:endParaRPr lang="hr-HR"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dirty="0">
                          <a:solidFill>
                            <a:srgbClr val="000000"/>
                          </a:solidFill>
                          <a:effectLst/>
                          <a:latin typeface="Arial" charset="0"/>
                        </a:rPr>
                        <a:t>A list of all previous versions should be available </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en-US" sz="1400" b="0" i="0" u="sng" strike="noStrike" dirty="0">
                          <a:solidFill>
                            <a:srgbClr val="1155CC"/>
                          </a:solidFill>
                          <a:effectLst/>
                          <a:latin typeface="Consolas" charset="0"/>
                          <a:hlinkClick r:id="rId5"/>
                        </a:rPr>
                        <a:t>P12345</a:t>
                      </a:r>
                      <a:r>
                        <a:rPr lang="en-US" sz="1400" b="0" i="0" u="none" strike="noStrike" dirty="0">
                          <a:solidFill>
                            <a:srgbClr val="000000"/>
                          </a:solidFill>
                          <a:effectLst/>
                          <a:latin typeface="Arial Narrow" charset="0"/>
                        </a:rPr>
                        <a:t> (see ‘history’ tab in user interface)</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r h="326724">
                <a:tc>
                  <a:txBody>
                    <a:bodyPr/>
                    <a:lstStyle/>
                    <a:p>
                      <a:pPr rtl="0" fontAlgn="t">
                        <a:spcBef>
                          <a:spcPts val="0"/>
                        </a:spcBef>
                        <a:spcAft>
                          <a:spcPts val="0"/>
                        </a:spcAft>
                      </a:pPr>
                      <a:r>
                        <a:rPr lang="en-US" sz="1400" b="0" i="0" u="none" strike="noStrike" dirty="0">
                          <a:solidFill>
                            <a:srgbClr val="000000"/>
                          </a:solidFill>
                          <a:effectLst/>
                          <a:latin typeface="Arial" charset="0"/>
                        </a:rPr>
                        <a:t>Two versions (or dates) should be comparable </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en-US" sz="1400" b="0" i="0" u="sng" strike="noStrike" dirty="0">
                          <a:solidFill>
                            <a:srgbClr val="1155CC"/>
                          </a:solidFill>
                          <a:effectLst/>
                          <a:latin typeface="Arial Narrow" charset="0"/>
                          <a:hlinkClick r:id="rId8"/>
                        </a:rPr>
                        <a:t>http://www.uniprot.org/uniprot/P12345?version=*</a:t>
                      </a:r>
                      <a:r>
                        <a:rPr lang="en-US" sz="1400" b="0" i="0" u="none" strike="noStrike" dirty="0">
                          <a:solidFill>
                            <a:srgbClr val="000000"/>
                          </a:solidFill>
                          <a:effectLst/>
                          <a:latin typeface="Arial Narrow" charset="0"/>
                        </a:rPr>
                        <a:t> </a:t>
                      </a:r>
                      <a:endParaRPr lang="en-US" sz="1400" dirty="0">
                        <a:effectLst/>
                      </a:endParaRPr>
                    </a:p>
                  </a:txBody>
                  <a:tcPr marL="0" marR="1476" marT="738" marB="738" anchor="ctr">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tcPr>
                </a:tc>
              </a:tr>
            </a:tbl>
          </a:graphicData>
        </a:graphic>
      </p:graphicFrame>
      <p:sp>
        <p:nvSpPr>
          <p:cNvPr id="8" name="Rectangle 2"/>
          <p:cNvSpPr>
            <a:spLocks noChangeArrowheads="1"/>
          </p:cNvSpPr>
          <p:nvPr/>
        </p:nvSpPr>
        <p:spPr bwMode="auto">
          <a:xfrm>
            <a:off x="224972" y="1640090"/>
            <a:ext cx="796380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smtClean="0">
                <a:ln>
                  <a:noFill/>
                </a:ln>
                <a:solidFill>
                  <a:schemeClr val="tx1"/>
                </a:solidFill>
                <a:effectLst/>
                <a:latin typeface="Arial" charset="0"/>
              </a:rPr>
              <a:t>Recommendation </a:t>
            </a:r>
            <a:r>
              <a:rPr kumimoji="0" lang="x-none" altLang="x-none" sz="1800" b="0" i="0" u="none" strike="noStrike" cap="none" normalizeH="0" baseline="0" dirty="0">
                <a:ln>
                  <a:noFill/>
                </a:ln>
                <a:solidFill>
                  <a:schemeClr val="tx1"/>
                </a:solidFill>
                <a:effectLst/>
                <a:latin typeface="Arial" charset="0"/>
              </a:rPr>
              <a:t>for record-level versioning </a:t>
            </a:r>
            <a:r>
              <a:rPr kumimoji="0" lang="x-none" altLang="x-none" sz="1800" b="0" i="0" u="none" strike="noStrike" cap="none" normalizeH="0" baseline="0">
                <a:ln>
                  <a:noFill/>
                </a:ln>
                <a:solidFill>
                  <a:schemeClr val="tx1"/>
                </a:solidFill>
                <a:effectLst/>
                <a:latin typeface="Arial" charset="0"/>
              </a:rPr>
              <a:t>with </a:t>
            </a:r>
            <a:r>
              <a:rPr kumimoji="0" lang="x-none" altLang="x-none" sz="1800" b="0" i="0" u="none" strike="noStrike" cap="none" normalizeH="0" baseline="0" smtClean="0">
                <a:ln>
                  <a:noFill/>
                </a:ln>
                <a:solidFill>
                  <a:schemeClr val="tx1"/>
                </a:solidFill>
                <a:effectLst/>
                <a:latin typeface="Arial" charset="0"/>
              </a:rPr>
              <a:t>URIs</a:t>
            </a:r>
            <a:endParaRPr kumimoji="0" lang="x-none" altLang="x-none" sz="18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21414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a:t>
            </a:r>
            <a:r>
              <a:rPr lang="en-US" dirty="0" smtClean="0"/>
              <a:t>. </a:t>
            </a:r>
            <a:r>
              <a:rPr lang="en-US" dirty="0"/>
              <a:t>Make URIs clear and </a:t>
            </a:r>
            <a:r>
              <a:rPr lang="en-US" dirty="0" smtClean="0"/>
              <a:t>findable</a:t>
            </a:r>
            <a:endParaRPr lang="en-US" dirty="0"/>
          </a:p>
        </p:txBody>
      </p:sp>
      <p:sp>
        <p:nvSpPr>
          <p:cNvPr id="4" name="Content Placeholder 3"/>
          <p:cNvSpPr>
            <a:spLocks noGrp="1"/>
          </p:cNvSpPr>
          <p:nvPr>
            <p:ph sz="quarter" idx="14"/>
          </p:nvPr>
        </p:nvSpPr>
        <p:spPr/>
        <p:txBody>
          <a:bodyPr/>
          <a:lstStyle/>
          <a:p>
            <a:endParaRPr lang="en-US"/>
          </a:p>
        </p:txBody>
      </p:sp>
      <p:pic>
        <p:nvPicPr>
          <p:cNvPr id="2050" name="Picture 2" descr="https://lh5.googleusercontent.com/hAqsZxhJkWbsR9iEDkz3iUniXVIZSS9r4NJ-b_wzmtX4JRwp5M1iQNNouu4PaYpxpIFIAyydZvFtlow4uDPly1jAdNHNfsLM2CvzVxDNq-r0MnOSBr4v5HrqCuCLtXQveIxRiqY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995" y="1392982"/>
            <a:ext cx="6342634" cy="407851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1280995" y="1023650"/>
            <a:ext cx="4942114" cy="369332"/>
          </a:xfrm>
          <a:prstGeom prst="rect">
            <a:avLst/>
          </a:prstGeom>
        </p:spPr>
        <p:txBody>
          <a:bodyPr wrap="square">
            <a:spAutoFit/>
          </a:bodyPr>
          <a:lstStyle/>
          <a:p>
            <a:r>
              <a:rPr lang="en-US" dirty="0" smtClean="0">
                <a:solidFill>
                  <a:srgbClr val="000000"/>
                </a:solidFill>
                <a:latin typeface="Arial" charset="0"/>
              </a:rPr>
              <a:t>eagle-</a:t>
            </a:r>
            <a:r>
              <a:rPr lang="en-US" dirty="0" err="1" smtClean="0">
                <a:solidFill>
                  <a:srgbClr val="000000"/>
                </a:solidFill>
                <a:latin typeface="Arial" charset="0"/>
              </a:rPr>
              <a:t>i</a:t>
            </a:r>
            <a:r>
              <a:rPr lang="en-US" dirty="0" smtClean="0">
                <a:solidFill>
                  <a:srgbClr val="000000"/>
                </a:solidFill>
                <a:latin typeface="Arial" charset="0"/>
              </a:rPr>
              <a:t> </a:t>
            </a:r>
            <a:r>
              <a:rPr lang="en-US" dirty="0">
                <a:solidFill>
                  <a:srgbClr val="000000"/>
                </a:solidFill>
                <a:latin typeface="Arial" charset="0"/>
              </a:rPr>
              <a:t>record-level citation </a:t>
            </a:r>
            <a:r>
              <a:rPr lang="en-US" dirty="0" smtClean="0">
                <a:solidFill>
                  <a:srgbClr val="000000"/>
                </a:solidFill>
                <a:latin typeface="Arial" charset="0"/>
              </a:rPr>
              <a:t>widget</a:t>
            </a:r>
            <a:endParaRPr lang="en-US" dirty="0"/>
          </a:p>
        </p:txBody>
      </p:sp>
    </p:spTree>
    <p:custDataLst>
      <p:tags r:id="rId1"/>
    </p:custDataLst>
    <p:extLst>
      <p:ext uri="{BB962C8B-B14F-4D97-AF65-F5344CB8AC3E}">
        <p14:creationId xmlns:p14="http://schemas.microsoft.com/office/powerpoint/2010/main" val="100867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Do not reassign or delete </a:t>
            </a:r>
            <a:r>
              <a:rPr lang="en-US" dirty="0" smtClean="0"/>
              <a:t>identifiers</a:t>
            </a:r>
            <a:endParaRPr lang="en-US" dirty="0"/>
          </a:p>
        </p:txBody>
      </p:sp>
      <p:graphicFrame>
        <p:nvGraphicFramePr>
          <p:cNvPr id="5" name="Content Placeholder 4"/>
          <p:cNvGraphicFramePr>
            <a:graphicFrameLocks noGrp="1"/>
          </p:cNvGraphicFramePr>
          <p:nvPr>
            <p:ph sz="quarter" idx="14"/>
            <p:extLst>
              <p:ext uri="{D42A27DB-BD31-4B8C-83A1-F6EECF244321}">
                <p14:modId xmlns:p14="http://schemas.microsoft.com/office/powerpoint/2010/main" val="670191936"/>
              </p:ext>
            </p:extLst>
          </p:nvPr>
        </p:nvGraphicFramePr>
        <p:xfrm>
          <a:off x="72157" y="1458150"/>
          <a:ext cx="9071843" cy="5035246"/>
        </p:xfrm>
        <a:graphic>
          <a:graphicData uri="http://schemas.openxmlformats.org/drawingml/2006/table">
            <a:tbl>
              <a:tblPr/>
              <a:tblGrid>
                <a:gridCol w="6001535"/>
                <a:gridCol w="3070308"/>
              </a:tblGrid>
              <a:tr h="441843">
                <a:tc>
                  <a:txBody>
                    <a:bodyPr/>
                    <a:lstStyle/>
                    <a:p>
                      <a:pPr algn="just" rtl="0" fontAlgn="t">
                        <a:spcBef>
                          <a:spcPts val="0"/>
                        </a:spcBef>
                        <a:spcAft>
                          <a:spcPts val="0"/>
                        </a:spcAft>
                      </a:pPr>
                      <a:r>
                        <a:rPr lang="en-US" sz="1400" b="1" i="0" u="none" strike="noStrike" dirty="0">
                          <a:solidFill>
                            <a:srgbClr val="000000"/>
                          </a:solidFill>
                          <a:effectLst/>
                          <a:latin typeface="Arial" charset="0"/>
                        </a:rPr>
                        <a:t>Recommended handling</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a:solidFill>
                            <a:srgbClr val="000000"/>
                          </a:solidFill>
                          <a:effectLst/>
                          <a:latin typeface="Arial" charset="0"/>
                        </a:rPr>
                        <a:t>Example</a:t>
                      </a:r>
                      <a:endParaRPr lang="en-US" sz="140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2153587">
                <a:tc>
                  <a:txBody>
                    <a:bodyPr/>
                    <a:lstStyle/>
                    <a:p>
                      <a:pPr rtl="0" fontAlgn="t">
                        <a:spcBef>
                          <a:spcPts val="0"/>
                        </a:spcBef>
                        <a:spcAft>
                          <a:spcPts val="0"/>
                        </a:spcAft>
                      </a:pPr>
                      <a:r>
                        <a:rPr lang="en-US" sz="1400" b="1" i="0" u="none" strike="noStrike" dirty="0" err="1">
                          <a:solidFill>
                            <a:srgbClr val="000000"/>
                          </a:solidFill>
                          <a:effectLst/>
                          <a:latin typeface="Arial" charset="0"/>
                        </a:rPr>
                        <a:t>Obsoletion</a:t>
                      </a:r>
                      <a:r>
                        <a:rPr lang="en-US" sz="1400" b="0" i="0" u="none" strike="noStrike" dirty="0">
                          <a:solidFill>
                            <a:srgbClr val="000000"/>
                          </a:solidFill>
                          <a:effectLst/>
                          <a:latin typeface="Arial" charset="0"/>
                        </a:rPr>
                        <a:t>: If an entry has been removed or deprecated, the original identifier must still resolve to a </a:t>
                      </a:r>
                      <a:r>
                        <a:rPr lang="en-US" sz="1400" b="0" i="0" u="none" strike="noStrike" dirty="0">
                          <a:solidFill>
                            <a:srgbClr val="000000"/>
                          </a:solidFill>
                          <a:effectLst/>
                          <a:latin typeface="Consolas" charset="0"/>
                        </a:rPr>
                        <a:t>‘tombstone page’</a:t>
                      </a:r>
                      <a:r>
                        <a:rPr lang="en-US" sz="1400" b="0" i="0" u="none" strike="noStrike" dirty="0">
                          <a:solidFill>
                            <a:srgbClr val="000000"/>
                          </a:solidFill>
                          <a:effectLst/>
                          <a:latin typeface="Arial" charset="0"/>
                        </a:rPr>
                        <a:t>. </a:t>
                      </a:r>
                      <a:r>
                        <a:rPr lang="en-US" sz="1400" b="0" i="0" u="none" strike="noStrike" dirty="0">
                          <a:solidFill>
                            <a:srgbClr val="333333"/>
                          </a:solidFill>
                          <a:effectLst/>
                          <a:latin typeface="Arial" charset="0"/>
                        </a:rPr>
                        <a:t>Reasons for obsolescence should be indicated. If the obsoleted ID is replaced by another ID, the replacement must be present and also described as automatic or suggested, preferably using the ontology properties </a:t>
                      </a:r>
                      <a:r>
                        <a:rPr lang="en-US" sz="1400" b="0" i="0" u="sng" strike="noStrike" dirty="0">
                          <a:solidFill>
                            <a:srgbClr val="1155CC"/>
                          </a:solidFill>
                          <a:effectLst/>
                          <a:latin typeface="Arial" charset="0"/>
                          <a:hlinkClick r:id="rId4"/>
                        </a:rPr>
                        <a:t>iao:</a:t>
                      </a:r>
                      <a:r>
                        <a:rPr lang="en-US" sz="1400" b="0" i="0" u="sng" strike="noStrike" dirty="0">
                          <a:solidFill>
                            <a:srgbClr val="1155CC"/>
                          </a:solidFill>
                          <a:effectLst/>
                          <a:latin typeface="Consolas" charset="0"/>
                          <a:hlinkClick r:id="rId4"/>
                        </a:rPr>
                        <a:t>replaced_by</a:t>
                      </a:r>
                      <a:r>
                        <a:rPr lang="en-US" sz="1400" b="0" i="0" u="none" strike="noStrike" dirty="0">
                          <a:solidFill>
                            <a:srgbClr val="333333"/>
                          </a:solidFill>
                          <a:effectLst/>
                          <a:latin typeface="Arial" charset="0"/>
                        </a:rPr>
                        <a:t> and </a:t>
                      </a:r>
                      <a:r>
                        <a:rPr lang="en-US" sz="1400" b="0" i="0" u="sng" strike="noStrike" dirty="0">
                          <a:solidFill>
                            <a:srgbClr val="1155CC"/>
                          </a:solidFill>
                          <a:effectLst/>
                          <a:latin typeface="Consolas" charset="0"/>
                          <a:hlinkClick r:id="rId5"/>
                        </a:rPr>
                        <a:t>obo:consider</a:t>
                      </a:r>
                      <a:r>
                        <a:rPr lang="en-US" sz="1400" b="0" i="0" u="none" strike="noStrike" dirty="0">
                          <a:solidFill>
                            <a:srgbClr val="333333"/>
                          </a:solidFill>
                          <a:effectLst/>
                          <a:latin typeface="Arial" charset="0"/>
                        </a:rPr>
                        <a:t>, respectively. </a:t>
                      </a:r>
                      <a:endParaRPr lang="en-US" sz="1400" dirty="0">
                        <a:effectLst/>
                      </a:endParaRPr>
                    </a:p>
                    <a:p>
                      <a:pPr rtl="0" fontAlgn="t">
                        <a:spcBef>
                          <a:spcPts val="0"/>
                        </a:spcBef>
                        <a:spcAft>
                          <a:spcPts val="0"/>
                        </a:spcAft>
                      </a:pPr>
                      <a:r>
                        <a:rPr lang="en-US" sz="1400" dirty="0">
                          <a:effectLst/>
                        </a:rPr>
                        <a:t/>
                      </a:r>
                      <a:br>
                        <a:rPr lang="en-US" sz="1400" dirty="0">
                          <a:effectLst/>
                        </a:rPr>
                      </a:br>
                      <a:r>
                        <a:rPr lang="en-US" sz="1400" b="0" i="0" u="none" strike="noStrike" dirty="0">
                          <a:solidFill>
                            <a:srgbClr val="333333"/>
                          </a:solidFill>
                          <a:effectLst/>
                          <a:latin typeface="Arial" charset="0"/>
                        </a:rPr>
                        <a:t>The obsoleted ID must never be reassigned to another entity. A list of obsoleted IDs should be maintained.</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Single obsoleted identifier:</a:t>
                      </a:r>
                      <a:endParaRPr lang="en-US" sz="1400" dirty="0">
                        <a:effectLst/>
                      </a:endParaRPr>
                    </a:p>
                    <a:p>
                      <a:pPr rtl="0" fontAlgn="t">
                        <a:spcBef>
                          <a:spcPts val="0"/>
                        </a:spcBef>
                        <a:spcAft>
                          <a:spcPts val="0"/>
                        </a:spcAft>
                      </a:pPr>
                      <a:r>
                        <a:rPr lang="en-US" sz="1400" b="0" i="0" u="sng" strike="noStrike" dirty="0">
                          <a:solidFill>
                            <a:srgbClr val="1155CC"/>
                          </a:solidFill>
                          <a:effectLst/>
                          <a:latin typeface="Arial Narrow" charset="0"/>
                          <a:hlinkClick r:id="rId6"/>
                        </a:rPr>
                        <a:t>http://www.uniprot.org/uniprot/A0AV18</a:t>
                      </a:r>
                      <a:r>
                        <a:rPr lang="en-US" sz="1400" b="0" i="0" u="none" strike="noStrike" dirty="0">
                          <a:solidFill>
                            <a:srgbClr val="000000"/>
                          </a:solidFill>
                          <a:effectLst/>
                          <a:latin typeface="Arial" charset="0"/>
                        </a:rPr>
                        <a:t> </a:t>
                      </a:r>
                      <a:endParaRPr lang="en-US" sz="1400" dirty="0">
                        <a:effectLst/>
                      </a:endParaRPr>
                    </a:p>
                    <a:p>
                      <a:pPr rtl="0" fontAlgn="t">
                        <a:spcBef>
                          <a:spcPts val="0"/>
                        </a:spcBef>
                        <a:spcAft>
                          <a:spcPts val="0"/>
                        </a:spcAft>
                      </a:pPr>
                      <a:r>
                        <a:rPr lang="en-US" sz="1400" dirty="0">
                          <a:effectLst/>
                        </a:rPr>
                        <a:t/>
                      </a:r>
                      <a:br>
                        <a:rPr lang="en-US" sz="1400" dirty="0">
                          <a:effectLst/>
                        </a:rPr>
                      </a:br>
                      <a:r>
                        <a:rPr lang="en-US" sz="1400" dirty="0">
                          <a:effectLst/>
                        </a:rPr>
                        <a:t/>
                      </a:r>
                      <a:br>
                        <a:rPr lang="en-US" sz="1400" dirty="0">
                          <a:effectLst/>
                        </a:rPr>
                      </a:br>
                      <a:r>
                        <a:rPr lang="en-US" sz="1400" dirty="0">
                          <a:effectLst/>
                        </a:rPr>
                        <a:t/>
                      </a:r>
                      <a:br>
                        <a:rPr lang="en-US" sz="1400" dirty="0">
                          <a:effectLst/>
                        </a:rPr>
                      </a:br>
                      <a:r>
                        <a:rPr lang="en-US" sz="1400" dirty="0">
                          <a:effectLst/>
                        </a:rPr>
                        <a:t/>
                      </a:r>
                      <a:br>
                        <a:rPr lang="en-US" sz="1400" dirty="0">
                          <a:effectLst/>
                        </a:rPr>
                      </a:br>
                      <a:r>
                        <a:rPr lang="en-US" sz="1400" dirty="0">
                          <a:effectLst/>
                        </a:rPr>
                        <a:t/>
                      </a:r>
                      <a:br>
                        <a:rPr lang="en-US" sz="1400" dirty="0">
                          <a:effectLst/>
                        </a:rPr>
                      </a:br>
                      <a:r>
                        <a:rPr lang="en-US" sz="1400" b="0" i="0" u="none" strike="noStrike" dirty="0">
                          <a:solidFill>
                            <a:srgbClr val="000000"/>
                          </a:solidFill>
                          <a:effectLst/>
                          <a:latin typeface="Arial" charset="0"/>
                        </a:rPr>
                        <a:t>List of obsoleted identifiers:</a:t>
                      </a:r>
                      <a:endParaRPr lang="en-US" sz="1400" dirty="0">
                        <a:effectLst/>
                      </a:endParaRPr>
                    </a:p>
                    <a:p>
                      <a:pPr rtl="0" fontAlgn="t">
                        <a:spcBef>
                          <a:spcPts val="0"/>
                        </a:spcBef>
                        <a:spcAft>
                          <a:spcPts val="0"/>
                        </a:spcAft>
                      </a:pPr>
                      <a:r>
                        <a:rPr lang="en-US" sz="1400" b="0" i="0" u="sng" strike="noStrike" dirty="0">
                          <a:solidFill>
                            <a:srgbClr val="1155CC"/>
                          </a:solidFill>
                          <a:effectLst/>
                          <a:latin typeface="Arial Narrow" charset="0"/>
                          <a:hlinkClick r:id="rId7"/>
                        </a:rPr>
                        <a:t>uniprot.org/help/deleted_accessions</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219908">
                <a:tc>
                  <a:txBody>
                    <a:bodyPr/>
                    <a:lstStyle/>
                    <a:p>
                      <a:pPr rtl="0" fontAlgn="t">
                        <a:spcBef>
                          <a:spcPts val="0"/>
                        </a:spcBef>
                        <a:spcAft>
                          <a:spcPts val="0"/>
                        </a:spcAft>
                      </a:pPr>
                      <a:r>
                        <a:rPr lang="en-US" sz="1400" b="1" i="0" u="none" strike="noStrike" dirty="0">
                          <a:solidFill>
                            <a:srgbClr val="000000"/>
                          </a:solidFill>
                          <a:effectLst/>
                          <a:latin typeface="Arial" charset="0"/>
                        </a:rPr>
                        <a:t>Merging</a:t>
                      </a:r>
                      <a:r>
                        <a:rPr lang="en-US" sz="1400" b="0" i="0" u="none" strike="noStrike" dirty="0">
                          <a:solidFill>
                            <a:srgbClr val="000000"/>
                          </a:solidFill>
                          <a:effectLst/>
                          <a:latin typeface="Arial" charset="0"/>
                        </a:rPr>
                        <a:t>: When two or more identifiers are merged, a new recipient identifier should be designated as the primary (citable) one and should contain information about the legacy identifiers it encompasses. Any legacy identifiers should continue to resolve via redirection to the primary identifier. </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err="1">
                          <a:solidFill>
                            <a:srgbClr val="000000"/>
                          </a:solidFill>
                          <a:effectLst/>
                          <a:latin typeface="Arial" charset="0"/>
                        </a:rPr>
                        <a:t>UniProt</a:t>
                      </a:r>
                      <a:r>
                        <a:rPr lang="en-US" sz="1400" b="0" i="0" u="none" strike="noStrike" dirty="0">
                          <a:solidFill>
                            <a:srgbClr val="000000"/>
                          </a:solidFill>
                          <a:effectLst/>
                          <a:latin typeface="Arial" charset="0"/>
                        </a:rPr>
                        <a:t> entries Q57339 and O08022 have been merged into Q00626. Q57339 and O08022 are redirected to Q00626.</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1219908">
                <a:tc>
                  <a:txBody>
                    <a:bodyPr/>
                    <a:lstStyle/>
                    <a:p>
                      <a:pPr rtl="0" fontAlgn="t">
                        <a:spcBef>
                          <a:spcPts val="0"/>
                        </a:spcBef>
                        <a:spcAft>
                          <a:spcPts val="0"/>
                        </a:spcAft>
                      </a:pPr>
                      <a:r>
                        <a:rPr lang="en-US" sz="1400" b="1" i="0" u="none" strike="noStrike" dirty="0">
                          <a:solidFill>
                            <a:srgbClr val="000000"/>
                          </a:solidFill>
                          <a:effectLst/>
                          <a:latin typeface="Arial" charset="0"/>
                        </a:rPr>
                        <a:t>Splitting</a:t>
                      </a:r>
                      <a:r>
                        <a:rPr lang="en-US" sz="1400" b="0" i="0" u="none" strike="noStrike" dirty="0">
                          <a:solidFill>
                            <a:srgbClr val="000000"/>
                          </a:solidFill>
                          <a:effectLst/>
                          <a:latin typeface="Arial" charset="0"/>
                        </a:rPr>
                        <a:t>: If an identifier is split (demerged) into two or more new ones, new identifiers should be assigned to all the new entries. The legacy identifier must </a:t>
                      </a:r>
                      <a:r>
                        <a:rPr lang="en-US" sz="1400" b="0" i="0" u="none" strike="noStrike" dirty="0">
                          <a:solidFill>
                            <a:srgbClr val="333333"/>
                          </a:solidFill>
                          <a:effectLst/>
                          <a:latin typeface="Arial" charset="0"/>
                        </a:rPr>
                        <a:t>be marked as obsolete, but must also still resolve, providing a warning</a:t>
                      </a:r>
                      <a:r>
                        <a:rPr lang="en-US" sz="1400" b="0" i="0" u="none" strike="noStrike" dirty="0">
                          <a:solidFill>
                            <a:srgbClr val="000000"/>
                          </a:solidFill>
                          <a:effectLst/>
                          <a:latin typeface="Arial" charset="0"/>
                        </a:rPr>
                        <a:t> and pointers to the new ones as per above.</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err="1">
                          <a:solidFill>
                            <a:srgbClr val="000000"/>
                          </a:solidFill>
                          <a:effectLst/>
                          <a:latin typeface="Arial" charset="0"/>
                        </a:rPr>
                        <a:t>UniProt</a:t>
                      </a:r>
                      <a:r>
                        <a:rPr lang="en-US" sz="1400" b="0" i="0" u="none" strike="noStrike" dirty="0">
                          <a:solidFill>
                            <a:srgbClr val="000000"/>
                          </a:solidFill>
                          <a:effectLst/>
                          <a:latin typeface="Arial" charset="0"/>
                        </a:rPr>
                        <a:t> entry P29358 has been split into P68250 and P68251. P29358 displays a warning and links to the demerged entries:</a:t>
                      </a:r>
                      <a:endParaRPr lang="en-US" sz="1400" dirty="0">
                        <a:effectLst/>
                      </a:endParaRPr>
                    </a:p>
                    <a:p>
                      <a:pPr rtl="0" fontAlgn="t">
                        <a:spcBef>
                          <a:spcPts val="0"/>
                        </a:spcBef>
                        <a:spcAft>
                          <a:spcPts val="0"/>
                        </a:spcAft>
                      </a:pPr>
                      <a:r>
                        <a:rPr lang="en-US" sz="1400" b="0" i="0" u="sng" strike="noStrike" dirty="0">
                          <a:solidFill>
                            <a:srgbClr val="1155CC"/>
                          </a:solidFill>
                          <a:effectLst/>
                          <a:latin typeface="Arial Narrow" charset="0"/>
                          <a:hlinkClick r:id="rId8"/>
                        </a:rPr>
                        <a:t>http://www.uniprot.org/uniprot/P29358</a:t>
                      </a:r>
                      <a:r>
                        <a:rPr lang="en-US" sz="1400" b="0" i="0" u="none" strike="noStrike" dirty="0">
                          <a:solidFill>
                            <a:srgbClr val="000000"/>
                          </a:solidFill>
                          <a:effectLst/>
                          <a:latin typeface="Arial" charset="0"/>
                        </a:rPr>
                        <a:t> </a:t>
                      </a:r>
                      <a:endParaRPr lang="en-US" sz="1400" dirty="0">
                        <a:effectLst/>
                      </a:endParaRPr>
                    </a:p>
                  </a:txBody>
                  <a:tcPr marL="182880" marR="182880" marT="1724" marB="1724"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bl>
          </a:graphicData>
        </a:graphic>
      </p:graphicFrame>
      <p:sp>
        <p:nvSpPr>
          <p:cNvPr id="6" name="Rectangle 1"/>
          <p:cNvSpPr>
            <a:spLocks noChangeArrowheads="1"/>
          </p:cNvSpPr>
          <p:nvPr/>
        </p:nvSpPr>
        <p:spPr bwMode="auto">
          <a:xfrm>
            <a:off x="224972" y="1066801"/>
            <a:ext cx="672731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charset="0"/>
              </a:rPr>
              <a:t>Recommendations </a:t>
            </a:r>
            <a:r>
              <a:rPr kumimoji="0" lang="en-US" altLang="en-US" sz="1800" b="0" i="0" u="none" strike="noStrike" cap="none" normalizeH="0" baseline="0" dirty="0">
                <a:ln>
                  <a:noFill/>
                </a:ln>
                <a:solidFill>
                  <a:schemeClr val="tx1"/>
                </a:solidFill>
                <a:effectLst/>
                <a:latin typeface="Arial" charset="0"/>
              </a:rPr>
              <a:t>for identifier lifecycle </a:t>
            </a:r>
            <a:r>
              <a:rPr kumimoji="0" lang="en-US" altLang="en-US" sz="1800" b="0" i="0" u="none" strike="noStrike" cap="none" normalizeH="0" baseline="0" dirty="0" smtClean="0">
                <a:ln>
                  <a:noFill/>
                </a:ln>
                <a:solidFill>
                  <a:schemeClr val="tx1"/>
                </a:solidFill>
                <a:effectLst/>
                <a:latin typeface="Arial" charset="0"/>
              </a:rPr>
              <a:t>management</a:t>
            </a:r>
            <a:endParaRPr kumimoji="0" lang="en-US" altLang="en-US" sz="1800" b="0" i="0" u="none" strike="noStrike" cap="none" normalizeH="0" baseline="0" dirty="0">
              <a:ln>
                <a:noFill/>
              </a:ln>
              <a:solidFill>
                <a:schemeClr val="tx1"/>
              </a:solidFill>
              <a:effectLst/>
              <a:latin typeface="Arial" charset="0"/>
            </a:endParaRPr>
          </a:p>
        </p:txBody>
      </p:sp>
    </p:spTree>
    <p:custDataLst>
      <p:tags r:id="rId1"/>
    </p:custDataLst>
    <p:extLst>
      <p:ext uri="{BB962C8B-B14F-4D97-AF65-F5344CB8AC3E}">
        <p14:creationId xmlns:p14="http://schemas.microsoft.com/office/powerpoint/2010/main" val="964826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Document the identifiers you issue and </a:t>
            </a:r>
            <a:r>
              <a:rPr lang="en-US" dirty="0" smtClean="0"/>
              <a:t>use</a:t>
            </a:r>
            <a:endParaRPr lang="en-US" dirty="0"/>
          </a:p>
        </p:txBody>
      </p:sp>
      <p:sp>
        <p:nvSpPr>
          <p:cNvPr id="4" name="Content Placeholder 3"/>
          <p:cNvSpPr>
            <a:spLocks noGrp="1"/>
          </p:cNvSpPr>
          <p:nvPr>
            <p:ph sz="quarter" idx="14"/>
          </p:nvPr>
        </p:nvSpPr>
        <p:spPr>
          <a:xfrm>
            <a:off x="3759200" y="6555552"/>
            <a:ext cx="5159829" cy="302447"/>
          </a:xfrm>
        </p:spPr>
        <p:txBody>
          <a:bodyPr/>
          <a:lstStyle/>
          <a:p>
            <a:r>
              <a:rPr lang="en-US"/>
              <a:t>https://</a:t>
            </a:r>
            <a:r>
              <a:rPr lang="en-US" dirty="0" err="1"/>
              <a:t>cdn.pixabay.com</a:t>
            </a:r>
            <a:r>
              <a:rPr lang="en-US" dirty="0"/>
              <a:t>/photo/2016/11/29/07/10/adult-1868015_960_720.jpg</a:t>
            </a:r>
          </a:p>
        </p:txBody>
      </p:sp>
      <p:pic>
        <p:nvPicPr>
          <p:cNvPr id="6" name="Picture 5"/>
          <p:cNvPicPr>
            <a:picLocks noChangeAspect="1"/>
          </p:cNvPicPr>
          <p:nvPr/>
        </p:nvPicPr>
        <p:blipFill>
          <a:blip r:embed="rId4"/>
          <a:stretch>
            <a:fillRect/>
          </a:stretch>
        </p:blipFill>
        <p:spPr>
          <a:xfrm>
            <a:off x="1103086" y="1368505"/>
            <a:ext cx="6618514" cy="4410619"/>
          </a:xfrm>
          <a:prstGeom prst="rect">
            <a:avLst/>
          </a:prstGeom>
        </p:spPr>
      </p:pic>
    </p:spTree>
    <p:custDataLst>
      <p:tags r:id="rId1"/>
    </p:custDataLst>
    <p:extLst>
      <p:ext uri="{BB962C8B-B14F-4D97-AF65-F5344CB8AC3E}">
        <p14:creationId xmlns:p14="http://schemas.microsoft.com/office/powerpoint/2010/main" val="544317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Reference and display </a:t>
            </a:r>
            <a:r>
              <a:rPr lang="en-US" dirty="0" smtClean="0"/>
              <a:t>responsibly</a:t>
            </a:r>
            <a:endParaRPr lang="en-US" dirty="0"/>
          </a:p>
        </p:txBody>
      </p:sp>
      <p:sp>
        <p:nvSpPr>
          <p:cNvPr id="3" name="Content Placeholder 2"/>
          <p:cNvSpPr>
            <a:spLocks noGrp="1"/>
          </p:cNvSpPr>
          <p:nvPr>
            <p:ph idx="1"/>
          </p:nvPr>
        </p:nvSpPr>
        <p:spPr/>
        <p:txBody>
          <a:bodyPr>
            <a:normAutofit/>
          </a:bodyPr>
          <a:lstStyle/>
          <a:p>
            <a:r>
              <a:rPr lang="en-US" sz="2000" dirty="0" smtClean="0">
                <a:solidFill>
                  <a:schemeClr val="tx1"/>
                </a:solidFill>
              </a:rPr>
              <a:t>Hyperlink external entities to </a:t>
            </a:r>
            <a:r>
              <a:rPr lang="en-US" sz="2000" dirty="0">
                <a:solidFill>
                  <a:schemeClr val="tx1"/>
                </a:solidFill>
              </a:rPr>
              <a:t>their URIs or to pages/metadata containing their </a:t>
            </a:r>
            <a:r>
              <a:rPr lang="en-US" sz="2000" dirty="0" smtClean="0">
                <a:solidFill>
                  <a:schemeClr val="tx1"/>
                </a:solidFill>
              </a:rPr>
              <a:t>URIs</a:t>
            </a:r>
          </a:p>
          <a:p>
            <a:r>
              <a:rPr lang="en-US" sz="2000" dirty="0" smtClean="0">
                <a:solidFill>
                  <a:schemeClr val="tx1"/>
                </a:solidFill>
              </a:rPr>
              <a:t>Reference using URIs, never access URLs</a:t>
            </a:r>
          </a:p>
          <a:p>
            <a:r>
              <a:rPr lang="en-US" sz="2000" dirty="0">
                <a:solidFill>
                  <a:schemeClr val="tx1"/>
                </a:solidFill>
              </a:rPr>
              <a:t>Redistributors of data should monitor their references to other </a:t>
            </a:r>
            <a:r>
              <a:rPr lang="en-US" sz="2000" dirty="0" smtClean="0">
                <a:solidFill>
                  <a:schemeClr val="tx1"/>
                </a:solidFill>
              </a:rPr>
              <a:t>sources</a:t>
            </a:r>
          </a:p>
          <a:p>
            <a:pPr lvl="1"/>
            <a:r>
              <a:rPr lang="en-US" sz="2000" dirty="0" smtClean="0">
                <a:solidFill>
                  <a:schemeClr val="tx1"/>
                </a:solidFill>
              </a:rPr>
              <a:t>Report ’dead’ links to original data provider</a:t>
            </a:r>
          </a:p>
          <a:p>
            <a:r>
              <a:rPr lang="en-US" sz="2000" dirty="0">
                <a:solidFill>
                  <a:schemeClr val="tx1"/>
                </a:solidFill>
              </a:rPr>
              <a:t>Differentiate identifiers linked internally within your application from identifiers linked outside your application</a:t>
            </a:r>
            <a:endParaRPr lang="en-US" sz="2000" dirty="0" smtClean="0">
              <a:solidFill>
                <a:schemeClr val="tx1"/>
              </a:solidFill>
            </a:endParaRPr>
          </a:p>
          <a:p>
            <a:endParaRPr lang="en-US" sz="2000" dirty="0" smtClean="0">
              <a:solidFill>
                <a:schemeClr val="tx1"/>
              </a:solidFill>
            </a:endParaRPr>
          </a:p>
          <a:p>
            <a:endParaRPr lang="en-US" sz="2000" dirty="0" smtClean="0">
              <a:solidFill>
                <a:schemeClr val="tx1"/>
              </a:solidFill>
            </a:endParaRPr>
          </a:p>
          <a:p>
            <a:endParaRPr lang="en-US" sz="1800" dirty="0"/>
          </a:p>
        </p:txBody>
      </p:sp>
      <p:sp>
        <p:nvSpPr>
          <p:cNvPr id="4" name="Content Placeholder 3"/>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53171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Conclusion</a:t>
            </a:r>
            <a:endParaRPr lang="en-US" sz="3200">
              <a:effectLst/>
            </a:endParaRPr>
          </a:p>
        </p:txBody>
      </p:sp>
      <p:sp>
        <p:nvSpPr>
          <p:cNvPr id="4" name="Content Placeholder 3"/>
          <p:cNvSpPr>
            <a:spLocks noGrp="1"/>
          </p:cNvSpPr>
          <p:nvPr>
            <p:ph sz="quarter" idx="14"/>
          </p:nvPr>
        </p:nvSpPr>
        <p:spPr/>
        <p:txBody>
          <a:bodyPr/>
          <a:lstStyle/>
          <a:p>
            <a:endParaRPr lang="en-US"/>
          </a:p>
        </p:txBody>
      </p:sp>
      <p:grpSp>
        <p:nvGrpSpPr>
          <p:cNvPr id="13" name="Group 12"/>
          <p:cNvGrpSpPr/>
          <p:nvPr/>
        </p:nvGrpSpPr>
        <p:grpSpPr>
          <a:xfrm>
            <a:off x="2060122" y="1545770"/>
            <a:ext cx="5023756" cy="4216402"/>
            <a:chOff x="1452639" y="1545770"/>
            <a:chExt cx="5023756" cy="4216402"/>
          </a:xfrm>
        </p:grpSpPr>
        <p:sp>
          <p:nvSpPr>
            <p:cNvPr id="7" name="Oval 6"/>
            <p:cNvSpPr/>
            <p:nvPr/>
          </p:nvSpPr>
          <p:spPr>
            <a:xfrm>
              <a:off x="1452639" y="3686629"/>
              <a:ext cx="2455938" cy="20755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Documentation</a:t>
              </a:r>
              <a:endParaRPr lang="en-US" dirty="0"/>
            </a:p>
          </p:txBody>
        </p:sp>
        <p:sp>
          <p:nvSpPr>
            <p:cNvPr id="10" name="Oval 9"/>
            <p:cNvSpPr/>
            <p:nvPr/>
          </p:nvSpPr>
          <p:spPr>
            <a:xfrm>
              <a:off x="4020457" y="3686629"/>
              <a:ext cx="2455938" cy="20755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Referencing</a:t>
              </a:r>
              <a:endParaRPr lang="en-US" dirty="0"/>
            </a:p>
          </p:txBody>
        </p:sp>
        <p:sp>
          <p:nvSpPr>
            <p:cNvPr id="11" name="Oval 10"/>
            <p:cNvSpPr/>
            <p:nvPr/>
          </p:nvSpPr>
          <p:spPr>
            <a:xfrm>
              <a:off x="4020457" y="1545770"/>
              <a:ext cx="2455938" cy="20755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Provisioning</a:t>
              </a:r>
              <a:endParaRPr lang="en-US" dirty="0"/>
            </a:p>
          </p:txBody>
        </p:sp>
        <p:sp>
          <p:nvSpPr>
            <p:cNvPr id="12" name="Oval 11"/>
            <p:cNvSpPr/>
            <p:nvPr/>
          </p:nvSpPr>
          <p:spPr>
            <a:xfrm>
              <a:off x="1452639" y="1545771"/>
              <a:ext cx="2455938" cy="20755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Design</a:t>
              </a:r>
              <a:endParaRPr lang="en-US" dirty="0"/>
            </a:p>
          </p:txBody>
        </p:sp>
      </p:grpSp>
    </p:spTree>
    <p:custDataLst>
      <p:tags r:id="rId1"/>
    </p:custDataLst>
    <p:extLst>
      <p:ext uri="{BB962C8B-B14F-4D97-AF65-F5344CB8AC3E}">
        <p14:creationId xmlns:p14="http://schemas.microsoft.com/office/powerpoint/2010/main" val="69864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Learning objective</a:t>
            </a:r>
            <a:endParaRPr lang="en-US" sz="3200" dirty="0"/>
          </a:p>
        </p:txBody>
      </p:sp>
      <p:sp>
        <p:nvSpPr>
          <p:cNvPr id="3" name="Content Placeholder 2"/>
          <p:cNvSpPr>
            <a:spLocks noGrp="1"/>
          </p:cNvSpPr>
          <p:nvPr>
            <p:ph idx="1"/>
          </p:nvPr>
        </p:nvSpPr>
        <p:spPr/>
        <p:txBody>
          <a:bodyPr>
            <a:normAutofit/>
          </a:bodyPr>
          <a:lstStyle/>
          <a:p>
            <a:pPr marL="0" indent="0">
              <a:buNone/>
            </a:pPr>
            <a:r>
              <a:rPr lang="en-US" sz="2400" dirty="0" smtClean="0"/>
              <a:t>Identify best practices for design, creation, provision, maintenance, re-use and referencing of identifiers</a:t>
            </a:r>
            <a:endParaRPr lang="en-US" sz="2400" dirty="0"/>
          </a:p>
        </p:txBody>
      </p:sp>
      <p:sp>
        <p:nvSpPr>
          <p:cNvPr id="4" name="Content Placeholder 3"/>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892674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What is an identifier?</a:t>
            </a:r>
            <a:endParaRPr lang="en-US" sz="3200" dirty="0"/>
          </a:p>
        </p:txBody>
      </p:sp>
      <p:sp>
        <p:nvSpPr>
          <p:cNvPr id="3" name="Content Placeholder 2"/>
          <p:cNvSpPr>
            <a:spLocks noGrp="1"/>
          </p:cNvSpPr>
          <p:nvPr>
            <p:ph idx="1"/>
          </p:nvPr>
        </p:nvSpPr>
        <p:spPr/>
        <p:txBody>
          <a:bodyPr>
            <a:normAutofit/>
          </a:bodyPr>
          <a:lstStyle/>
          <a:p>
            <a:pPr marL="0" indent="0">
              <a:buNone/>
            </a:pPr>
            <a:r>
              <a:rPr lang="en-US" sz="2400" dirty="0">
                <a:solidFill>
                  <a:srgbClr val="000000"/>
                </a:solidFill>
                <a:latin typeface="Arial" charset="0"/>
              </a:rPr>
              <a:t>An </a:t>
            </a:r>
            <a:r>
              <a:rPr lang="en-US" sz="2400" b="1" dirty="0">
                <a:solidFill>
                  <a:srgbClr val="000000"/>
                </a:solidFill>
                <a:latin typeface="Consolas" charset="0"/>
              </a:rPr>
              <a:t>identifier</a:t>
            </a:r>
            <a:r>
              <a:rPr lang="en-US" sz="2400" dirty="0">
                <a:solidFill>
                  <a:srgbClr val="000000"/>
                </a:solidFill>
                <a:latin typeface="Arial" charset="0"/>
              </a:rPr>
              <a:t> is a sequence of characters that identifies an entity</a:t>
            </a:r>
            <a:r>
              <a:rPr lang="en-US" sz="2400" dirty="0" smtClean="0">
                <a:solidFill>
                  <a:srgbClr val="000000"/>
                </a:solidFill>
                <a:latin typeface="Arial" charset="0"/>
              </a:rPr>
              <a:t>.</a:t>
            </a:r>
          </a:p>
          <a:p>
            <a:pPr marL="0" indent="0">
              <a:buNone/>
            </a:pPr>
            <a:endParaRPr lang="en-US" sz="2400" dirty="0">
              <a:solidFill>
                <a:srgbClr val="000000"/>
              </a:solidFill>
              <a:latin typeface="Arial" charset="0"/>
            </a:endParaRPr>
          </a:p>
          <a:p>
            <a:pPr marL="0" indent="0">
              <a:buNone/>
            </a:pPr>
            <a:r>
              <a:rPr lang="en-US" sz="2400" dirty="0">
                <a:solidFill>
                  <a:srgbClr val="000000"/>
                </a:solidFill>
                <a:latin typeface="Arial" charset="0"/>
              </a:rPr>
              <a:t>A persistent identifier (PI or PID) is a long-lasting reference to a document, file, web page, or other object. The term "persistent identifier" is usually used in the context of digital objects that are accessible over the Internet.</a:t>
            </a:r>
            <a:endParaRPr lang="en-US" sz="2400" dirty="0" smtClean="0">
              <a:solidFill>
                <a:srgbClr val="000000"/>
              </a:solidFill>
              <a:latin typeface="Arial" charset="0"/>
            </a:endParaRPr>
          </a:p>
          <a:p>
            <a:pPr marL="0" indent="0">
              <a:buNone/>
            </a:pPr>
            <a:endParaRPr lang="en-US" sz="2400" dirty="0">
              <a:solidFill>
                <a:srgbClr val="000000"/>
              </a:solidFill>
              <a:latin typeface="Arial" charset="0"/>
            </a:endParaRPr>
          </a:p>
          <a:p>
            <a:pPr marL="0" indent="0">
              <a:buNone/>
            </a:pPr>
            <a:r>
              <a:rPr lang="en-US" sz="2400" dirty="0" smtClean="0">
                <a:solidFill>
                  <a:srgbClr val="000000"/>
                </a:solidFill>
                <a:latin typeface="Arial" charset="0"/>
              </a:rPr>
              <a:t> </a:t>
            </a:r>
            <a:endParaRPr lang="en-US" sz="2400" dirty="0"/>
          </a:p>
          <a:p>
            <a:endParaRPr lang="en-US" sz="2000" dirty="0"/>
          </a:p>
        </p:txBody>
      </p:sp>
      <p:sp>
        <p:nvSpPr>
          <p:cNvPr id="4" name="Content Placeholder 3"/>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96675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of </a:t>
            </a:r>
            <a:r>
              <a:rPr lang="en-US" dirty="0"/>
              <a:t>the 10 recommendations</a:t>
            </a:r>
            <a:r>
              <a:rPr lang="en-US" dirty="0" smtClean="0"/>
              <a:t>,</a:t>
            </a:r>
            <a:r>
              <a:rPr lang="en-US" dirty="0"/>
              <a:t> their relevance to different kinds of actors in the landscape, current and future efforts that would help lower barriers to best practice</a:t>
            </a:r>
          </a:p>
        </p:txBody>
      </p:sp>
      <p:sp>
        <p:nvSpPr>
          <p:cNvPr id="4" name="Content Placeholder 3"/>
          <p:cNvSpPr>
            <a:spLocks noGrp="1"/>
          </p:cNvSpPr>
          <p:nvPr>
            <p:ph sz="quarter" idx="14"/>
          </p:nvPr>
        </p:nvSpPr>
        <p:spPr/>
        <p:txBody>
          <a:bodyPr/>
          <a:lstStyle/>
          <a:p>
            <a:endParaRPr lang="en-US"/>
          </a:p>
        </p:txBody>
      </p:sp>
      <p:sp>
        <p:nvSpPr>
          <p:cNvPr id="5" name="Rectangle 4"/>
          <p:cNvSpPr/>
          <p:nvPr/>
        </p:nvSpPr>
        <p:spPr>
          <a:xfrm>
            <a:off x="224972" y="1233199"/>
            <a:ext cx="8306537" cy="4154984"/>
          </a:xfrm>
          <a:prstGeom prst="rect">
            <a:avLst/>
          </a:prstGeom>
        </p:spPr>
        <p:txBody>
          <a:bodyPr wrap="square">
            <a:spAutoFit/>
          </a:bodyPr>
          <a:lstStyle/>
          <a:p>
            <a:r>
              <a:rPr lang="en-US" sz="2400" dirty="0" smtClean="0"/>
              <a:t>1</a:t>
            </a:r>
            <a:r>
              <a:rPr lang="en-US" sz="2400" dirty="0"/>
              <a:t>. Credit any derived content using its original identifier</a:t>
            </a:r>
          </a:p>
          <a:p>
            <a:r>
              <a:rPr lang="en-US" sz="2400" dirty="0"/>
              <a:t>2. Help local identifiers travel well: document prefix and patterns</a:t>
            </a:r>
          </a:p>
          <a:p>
            <a:r>
              <a:rPr lang="en-US" sz="2400" dirty="0"/>
              <a:t>3. Design new identifiers for diverse uses by others</a:t>
            </a:r>
          </a:p>
          <a:p>
            <a:r>
              <a:rPr lang="en-US" sz="2400" dirty="0"/>
              <a:t>4. Avoid embedding meaning, or relying on it for uniqueness</a:t>
            </a:r>
          </a:p>
          <a:p>
            <a:r>
              <a:rPr lang="en-US" sz="2400" dirty="0"/>
              <a:t>5. Opt for simple, durable web resolution</a:t>
            </a:r>
          </a:p>
          <a:p>
            <a:r>
              <a:rPr lang="en-US" sz="2400" dirty="0"/>
              <a:t>6. Implement a version-management policy</a:t>
            </a:r>
          </a:p>
          <a:p>
            <a:r>
              <a:rPr lang="en-US" sz="2400" dirty="0"/>
              <a:t>7. Make URIs clear and findable</a:t>
            </a:r>
          </a:p>
          <a:p>
            <a:r>
              <a:rPr lang="en-US" sz="2400" dirty="0"/>
              <a:t>8. Do not reassign or delete identifiers</a:t>
            </a:r>
          </a:p>
          <a:p>
            <a:r>
              <a:rPr lang="en-US" sz="2400" dirty="0"/>
              <a:t>9. Document the identifiers you issue and use</a:t>
            </a:r>
          </a:p>
          <a:p>
            <a:r>
              <a:rPr lang="en-US" sz="2400" dirty="0"/>
              <a:t>10. Reference and display responsibly</a:t>
            </a:r>
          </a:p>
        </p:txBody>
      </p:sp>
    </p:spTree>
    <p:custDataLst>
      <p:tags r:id="rId1"/>
    </p:custDataLst>
    <p:extLst>
      <p:ext uri="{BB962C8B-B14F-4D97-AF65-F5344CB8AC3E}">
        <p14:creationId xmlns:p14="http://schemas.microsoft.com/office/powerpoint/2010/main" val="951543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Credit any derived content using its original </a:t>
            </a:r>
            <a:r>
              <a:rPr lang="en-US" dirty="0" smtClean="0"/>
              <a:t>identifier</a:t>
            </a:r>
            <a:endParaRPr lang="en-US" dirty="0"/>
          </a:p>
        </p:txBody>
      </p:sp>
      <p:sp>
        <p:nvSpPr>
          <p:cNvPr id="4" name="Content Placeholder 3"/>
          <p:cNvSpPr>
            <a:spLocks noGrp="1"/>
          </p:cNvSpPr>
          <p:nvPr>
            <p:ph sz="quarter" idx="14"/>
          </p:nvPr>
        </p:nvSpPr>
        <p:spPr>
          <a:xfrm>
            <a:off x="6721057" y="6555553"/>
            <a:ext cx="2267358" cy="302447"/>
          </a:xfrm>
        </p:spPr>
        <p:txBody>
          <a:bodyPr/>
          <a:lstStyle/>
          <a:p>
            <a:r>
              <a:rPr lang="en-US" dirty="0" smtClean="0"/>
              <a:t>Contributed by Julie </a:t>
            </a:r>
            <a:r>
              <a:rPr lang="en-US" dirty="0" err="1" smtClean="0"/>
              <a:t>McMurry</a:t>
            </a:r>
            <a:r>
              <a:rPr lang="en-US" dirty="0" smtClean="0"/>
              <a:t>  ADD DATE</a:t>
            </a:r>
            <a:endParaRPr lang="en-US" dirty="0"/>
          </a:p>
        </p:txBody>
      </p:sp>
      <p:sp>
        <p:nvSpPr>
          <p:cNvPr id="5" name="TextBox 4"/>
          <p:cNvSpPr txBox="1"/>
          <p:nvPr/>
        </p:nvSpPr>
        <p:spPr>
          <a:xfrm rot="16200000">
            <a:off x="-459133" y="3400985"/>
            <a:ext cx="4553090" cy="461665"/>
          </a:xfrm>
          <a:prstGeom prst="rect">
            <a:avLst/>
          </a:prstGeom>
          <a:noFill/>
        </p:spPr>
        <p:txBody>
          <a:bodyPr wrap="square" rtlCol="0">
            <a:spAutoFit/>
          </a:bodyPr>
          <a:lstStyle/>
          <a:p>
            <a:r>
              <a:rPr lang="en-US" sz="2400" dirty="0" smtClean="0"/>
              <a:t>When to create new identifiers</a:t>
            </a:r>
            <a:endParaRPr lang="en-US" sz="2400" dirty="0"/>
          </a:p>
        </p:txBody>
      </p:sp>
      <p:pic>
        <p:nvPicPr>
          <p:cNvPr id="6" name="Picture 5" descr="Fig 1_When_to_create_identifiers_2016-09-28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255" y="825313"/>
            <a:ext cx="4471416" cy="5958840"/>
          </a:xfrm>
          <a:prstGeom prst="rect">
            <a:avLst/>
          </a:prstGeom>
        </p:spPr>
      </p:pic>
    </p:spTree>
    <p:custDataLst>
      <p:tags r:id="rId1"/>
    </p:custDataLst>
    <p:extLst>
      <p:ext uri="{BB962C8B-B14F-4D97-AF65-F5344CB8AC3E}">
        <p14:creationId xmlns:p14="http://schemas.microsoft.com/office/powerpoint/2010/main" val="59231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1-03 at 10.4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26" y="1295021"/>
            <a:ext cx="3030303" cy="2498215"/>
          </a:xfrm>
          <a:prstGeom prst="rect">
            <a:avLst/>
          </a:prstGeom>
          <a:ln>
            <a:noFill/>
          </a:ln>
          <a:effectLst>
            <a:outerShdw blurRad="292100" dist="139700" dir="2700000" algn="tl" rotWithShape="0">
              <a:srgbClr val="333333">
                <a:alpha val="65000"/>
              </a:srgbClr>
            </a:outerShdw>
          </a:effectLst>
        </p:spPr>
      </p:pic>
      <p:sp>
        <p:nvSpPr>
          <p:cNvPr id="19" name="Oval 18"/>
          <p:cNvSpPr/>
          <p:nvPr/>
        </p:nvSpPr>
        <p:spPr>
          <a:xfrm>
            <a:off x="7766890" y="1845145"/>
            <a:ext cx="634975" cy="363609"/>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2. Help local identifiers travel well: document Prefix and http URI pattern </a:t>
            </a:r>
          </a:p>
        </p:txBody>
      </p:sp>
      <p:pic>
        <p:nvPicPr>
          <p:cNvPr id="8" name="Content Placeholder 7"/>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362856" y="2957189"/>
            <a:ext cx="1194419" cy="424542"/>
          </a:xfrm>
        </p:spPr>
      </p:pic>
      <p:sp>
        <p:nvSpPr>
          <p:cNvPr id="4" name="TextBox 3"/>
          <p:cNvSpPr txBox="1"/>
          <p:nvPr/>
        </p:nvSpPr>
        <p:spPr>
          <a:xfrm>
            <a:off x="224972" y="975007"/>
            <a:ext cx="5436237" cy="1200329"/>
          </a:xfrm>
          <a:prstGeom prst="rect">
            <a:avLst/>
          </a:prstGeom>
          <a:noFill/>
        </p:spPr>
        <p:txBody>
          <a:bodyPr wrap="square" rtlCol="0">
            <a:spAutoFit/>
          </a:bodyPr>
          <a:lstStyle/>
          <a:p>
            <a:r>
              <a:rPr lang="en-US" b="1" dirty="0" smtClean="0"/>
              <a:t>Local ID</a:t>
            </a:r>
          </a:p>
          <a:p>
            <a:pPr marL="285750" indent="-285750">
              <a:buFont typeface="Wingdings" charset="2"/>
              <a:buChar char="§"/>
            </a:pPr>
            <a:r>
              <a:rPr lang="en-US" dirty="0">
                <a:latin typeface="Arial" charset="0"/>
              </a:rPr>
              <a:t>U</a:t>
            </a:r>
            <a:r>
              <a:rPr lang="en-US" dirty="0" smtClean="0">
                <a:latin typeface="Arial" charset="0"/>
              </a:rPr>
              <a:t>nique </a:t>
            </a:r>
            <a:r>
              <a:rPr lang="en-US" dirty="0">
                <a:latin typeface="Arial" charset="0"/>
              </a:rPr>
              <a:t>within the scope of a single </a:t>
            </a:r>
            <a:r>
              <a:rPr lang="en-US" dirty="0" smtClean="0">
                <a:latin typeface="Arial" charset="0"/>
              </a:rPr>
              <a:t>database</a:t>
            </a:r>
            <a:endParaRPr lang="en-US" b="1" dirty="0"/>
          </a:p>
          <a:p>
            <a:pPr marL="285750" indent="-285750">
              <a:buFont typeface="Wingdings" charset="2"/>
              <a:buChar char="§"/>
            </a:pPr>
            <a:r>
              <a:rPr lang="en-US" dirty="0" smtClean="0"/>
              <a:t>Local IDs are poorly </a:t>
            </a:r>
            <a:r>
              <a:rPr lang="en-US" dirty="0"/>
              <a:t>suited to facilitate data </a:t>
            </a:r>
            <a:r>
              <a:rPr lang="en-US" dirty="0" smtClean="0"/>
              <a:t>integration</a:t>
            </a:r>
          </a:p>
        </p:txBody>
      </p:sp>
      <p:pic>
        <p:nvPicPr>
          <p:cNvPr id="16" name="Picture 15" descr="Screen Shot 2017-01-03 at 10.44.1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56" y="3453768"/>
            <a:ext cx="2676589" cy="2372431"/>
          </a:xfrm>
          <a:prstGeom prst="rect">
            <a:avLst/>
          </a:prstGeom>
          <a:ln>
            <a:noFill/>
          </a:ln>
          <a:effectLst>
            <a:outerShdw blurRad="292100" dist="139700" dir="2700000" algn="tl" rotWithShape="0">
              <a:srgbClr val="333333">
                <a:alpha val="65000"/>
              </a:srgbClr>
            </a:outerShdw>
          </a:effectLst>
        </p:spPr>
      </p:pic>
      <p:sp>
        <p:nvSpPr>
          <p:cNvPr id="20" name="Oval 19"/>
          <p:cNvSpPr/>
          <p:nvPr/>
        </p:nvSpPr>
        <p:spPr>
          <a:xfrm>
            <a:off x="317238" y="5542798"/>
            <a:ext cx="953496" cy="283401"/>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562697" y="3434247"/>
            <a:ext cx="953496" cy="283401"/>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7-01-03 at 10.45.5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9231" y="4301395"/>
            <a:ext cx="4069950" cy="2556605"/>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6102194" y="4301395"/>
            <a:ext cx="664366" cy="189325"/>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836514" y="5169746"/>
            <a:ext cx="664366" cy="189325"/>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59019" y="1902125"/>
            <a:ext cx="2402189" cy="1754327"/>
          </a:xfrm>
          <a:prstGeom prst="rect">
            <a:avLst/>
          </a:prstGeom>
        </p:spPr>
        <p:txBody>
          <a:bodyPr wrap="square">
            <a:spAutoFit/>
          </a:bodyPr>
          <a:lstStyle/>
          <a:p>
            <a:pPr algn="ctr"/>
            <a:r>
              <a:rPr lang="en-US" dirty="0" smtClean="0">
                <a:solidFill>
                  <a:srgbClr val="FF0000"/>
                </a:solidFill>
                <a:latin typeface="Consolas"/>
                <a:cs typeface="Consolas"/>
              </a:rPr>
              <a:t>For example,</a:t>
            </a:r>
          </a:p>
          <a:p>
            <a:pPr algn="ctr"/>
            <a:r>
              <a:rPr lang="en-US" dirty="0" smtClean="0">
                <a:solidFill>
                  <a:srgbClr val="FF0000"/>
                </a:solidFill>
                <a:latin typeface="Consolas"/>
                <a:cs typeface="Consolas"/>
              </a:rPr>
              <a:t>‘9606’ corresponds to three different records just within NCBI</a:t>
            </a:r>
            <a:endParaRPr lang="en-US" dirty="0">
              <a:solidFill>
                <a:srgbClr val="FF0000"/>
              </a:solidFill>
              <a:latin typeface="Consolas"/>
              <a:cs typeface="Consolas"/>
            </a:endParaRPr>
          </a:p>
        </p:txBody>
      </p:sp>
      <p:cxnSp>
        <p:nvCxnSpPr>
          <p:cNvPr id="12" name="Straight Connector 11"/>
          <p:cNvCxnSpPr>
            <a:stCxn id="10" idx="2"/>
            <a:endCxn id="21" idx="6"/>
          </p:cNvCxnSpPr>
          <p:nvPr/>
        </p:nvCxnSpPr>
        <p:spPr>
          <a:xfrm flipH="1" flipV="1">
            <a:off x="3516193" y="3575948"/>
            <a:ext cx="943921" cy="8050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0" idx="2"/>
            <a:endCxn id="14" idx="0"/>
          </p:cNvCxnSpPr>
          <p:nvPr/>
        </p:nvCxnSpPr>
        <p:spPr>
          <a:xfrm flipH="1">
            <a:off x="4168697" y="3656452"/>
            <a:ext cx="291417" cy="1513294"/>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0" idx="2"/>
          </p:cNvCxnSpPr>
          <p:nvPr/>
        </p:nvCxnSpPr>
        <p:spPr>
          <a:xfrm flipH="1">
            <a:off x="4460114" y="3514752"/>
            <a:ext cx="2479166" cy="1417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6939280" y="3453768"/>
            <a:ext cx="634975" cy="363609"/>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766560" y="882135"/>
            <a:ext cx="1608634" cy="369332"/>
          </a:xfrm>
          <a:prstGeom prst="rect">
            <a:avLst/>
          </a:prstGeom>
          <a:noFill/>
        </p:spPr>
        <p:txBody>
          <a:bodyPr wrap="none" rtlCol="0">
            <a:spAutoFit/>
          </a:bodyPr>
          <a:lstStyle/>
          <a:p>
            <a:r>
              <a:rPr lang="en-US" dirty="0" smtClean="0">
                <a:solidFill>
                  <a:srgbClr val="FF0000"/>
                </a:solidFill>
              </a:rPr>
              <a:t>A chemical … </a:t>
            </a:r>
            <a:endParaRPr lang="en-US" dirty="0">
              <a:solidFill>
                <a:srgbClr val="FF0000"/>
              </a:solidFill>
            </a:endParaRPr>
          </a:p>
        </p:txBody>
      </p:sp>
      <p:sp>
        <p:nvSpPr>
          <p:cNvPr id="44" name="TextBox 43"/>
          <p:cNvSpPr txBox="1"/>
          <p:nvPr/>
        </p:nvSpPr>
        <p:spPr>
          <a:xfrm>
            <a:off x="4685846" y="3963826"/>
            <a:ext cx="1198365" cy="369332"/>
          </a:xfrm>
          <a:prstGeom prst="rect">
            <a:avLst/>
          </a:prstGeom>
          <a:noFill/>
        </p:spPr>
        <p:txBody>
          <a:bodyPr wrap="none" rtlCol="0">
            <a:spAutoFit/>
          </a:bodyPr>
          <a:lstStyle/>
          <a:p>
            <a:r>
              <a:rPr lang="en-US" dirty="0" smtClean="0">
                <a:solidFill>
                  <a:srgbClr val="FF0000"/>
                </a:solidFill>
              </a:rPr>
              <a:t>A taxon… </a:t>
            </a:r>
            <a:endParaRPr lang="en-US" dirty="0">
              <a:solidFill>
                <a:srgbClr val="FF0000"/>
              </a:solidFill>
            </a:endParaRPr>
          </a:p>
        </p:txBody>
      </p:sp>
      <p:sp>
        <p:nvSpPr>
          <p:cNvPr id="45" name="TextBox 44"/>
          <p:cNvSpPr txBox="1"/>
          <p:nvPr/>
        </p:nvSpPr>
        <p:spPr>
          <a:xfrm>
            <a:off x="317238" y="2418577"/>
            <a:ext cx="1737350" cy="369332"/>
          </a:xfrm>
          <a:prstGeom prst="rect">
            <a:avLst/>
          </a:prstGeom>
          <a:noFill/>
        </p:spPr>
        <p:txBody>
          <a:bodyPr wrap="none" rtlCol="0">
            <a:spAutoFit/>
          </a:bodyPr>
          <a:lstStyle/>
          <a:p>
            <a:r>
              <a:rPr lang="en-US" dirty="0" smtClean="0">
                <a:solidFill>
                  <a:srgbClr val="FF0000"/>
                </a:solidFill>
              </a:rPr>
              <a:t>A publication… </a:t>
            </a:r>
            <a:endParaRPr lang="en-US" dirty="0">
              <a:solidFill>
                <a:srgbClr val="FF0000"/>
              </a:solidFill>
            </a:endParaRPr>
          </a:p>
        </p:txBody>
      </p:sp>
    </p:spTree>
    <p:custDataLst>
      <p:tags r:id="rId1"/>
    </p:custDataLst>
    <p:extLst>
      <p:ext uri="{BB962C8B-B14F-4D97-AF65-F5344CB8AC3E}">
        <p14:creationId xmlns:p14="http://schemas.microsoft.com/office/powerpoint/2010/main" val="62339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Help local identifiers travel well: </a:t>
            </a:r>
            <a:r>
              <a:rPr lang="en-US" dirty="0" smtClean="0"/>
              <a:t/>
            </a:r>
            <a:br>
              <a:rPr lang="en-US" dirty="0" smtClean="0"/>
            </a:br>
            <a:r>
              <a:rPr lang="en-US" dirty="0" smtClean="0"/>
              <a:t>document </a:t>
            </a:r>
            <a:r>
              <a:rPr lang="en-US" dirty="0"/>
              <a:t>Prefix and http URI pattern </a:t>
            </a:r>
          </a:p>
        </p:txBody>
      </p:sp>
      <p:sp>
        <p:nvSpPr>
          <p:cNvPr id="3" name="Content Placeholder 2"/>
          <p:cNvSpPr>
            <a:spLocks noGrp="1"/>
          </p:cNvSpPr>
          <p:nvPr>
            <p:ph sz="quarter" idx="14"/>
          </p:nvPr>
        </p:nvSpPr>
        <p:spPr/>
        <p:txBody>
          <a:bodyPr/>
          <a:lstStyle/>
          <a:p>
            <a:endParaRPr lang="en-US"/>
          </a:p>
        </p:txBody>
      </p:sp>
      <p:sp>
        <p:nvSpPr>
          <p:cNvPr id="4" name="Rectangle 3"/>
          <p:cNvSpPr/>
          <p:nvPr/>
        </p:nvSpPr>
        <p:spPr>
          <a:xfrm>
            <a:off x="326571" y="1269164"/>
            <a:ext cx="8483599" cy="3693319"/>
          </a:xfrm>
          <a:prstGeom prst="rect">
            <a:avLst/>
          </a:prstGeom>
        </p:spPr>
        <p:txBody>
          <a:bodyPr wrap="square">
            <a:spAutoFit/>
          </a:bodyPr>
          <a:lstStyle/>
          <a:p>
            <a:r>
              <a:rPr lang="en-US" dirty="0" smtClean="0">
                <a:latin typeface="Arial" charset="0"/>
              </a:rPr>
              <a:t>http URIs are strings that uniquely identify individual web resources.</a:t>
            </a:r>
          </a:p>
          <a:p>
            <a:endParaRPr lang="en-US" dirty="0" smtClean="0">
              <a:latin typeface="Arial" charset="0"/>
            </a:endParaRPr>
          </a:p>
          <a:p>
            <a:r>
              <a:rPr lang="en-US" b="1" dirty="0" smtClean="0">
                <a:latin typeface="Arial" charset="0"/>
              </a:rPr>
              <a:t>http URI Pros:</a:t>
            </a:r>
          </a:p>
          <a:p>
            <a:pPr marL="342900" indent="-342900">
              <a:buAutoNum type="arabicParenR"/>
            </a:pPr>
            <a:r>
              <a:rPr lang="en-US" dirty="0" smtClean="0">
                <a:latin typeface="Arial" charset="0"/>
              </a:rPr>
              <a:t>Can be used for machine-driven </a:t>
            </a:r>
            <a:r>
              <a:rPr lang="en-US" dirty="0">
                <a:latin typeface="Arial" charset="0"/>
              </a:rPr>
              <a:t>global data integration </a:t>
            </a:r>
            <a:endParaRPr lang="en-US" dirty="0" smtClean="0">
              <a:latin typeface="Arial" charset="0"/>
            </a:endParaRPr>
          </a:p>
          <a:p>
            <a:pPr marL="342900" indent="-342900">
              <a:buAutoNum type="arabicParenR"/>
            </a:pPr>
            <a:r>
              <a:rPr lang="en-US" dirty="0" smtClean="0">
                <a:latin typeface="Arial" charset="0"/>
              </a:rPr>
              <a:t>Is </a:t>
            </a:r>
            <a:r>
              <a:rPr lang="en-US" dirty="0" smtClean="0"/>
              <a:t>a </a:t>
            </a:r>
            <a:r>
              <a:rPr lang="en-US" dirty="0"/>
              <a:t>widely adopted W3C </a:t>
            </a:r>
            <a:r>
              <a:rPr lang="en-US" dirty="0" smtClean="0"/>
              <a:t>standard</a:t>
            </a:r>
          </a:p>
          <a:p>
            <a:pPr marL="342900" indent="-342900">
              <a:buAutoNum type="arabicParenR"/>
            </a:pPr>
            <a:r>
              <a:rPr lang="en-US" dirty="0"/>
              <a:t>I</a:t>
            </a:r>
            <a:r>
              <a:rPr lang="en-US" dirty="0" smtClean="0"/>
              <a:t>ts </a:t>
            </a:r>
            <a:r>
              <a:rPr lang="en-US" dirty="0"/>
              <a:t>uniqueness is ensured by a single well-established name-granting </a:t>
            </a:r>
            <a:r>
              <a:rPr lang="en-US" dirty="0" smtClean="0"/>
              <a:t>process (the DNS)</a:t>
            </a:r>
          </a:p>
          <a:p>
            <a:pPr marL="342900" indent="-342900">
              <a:buAutoNum type="arabicParenR"/>
            </a:pPr>
            <a:endParaRPr lang="en-US" dirty="0" smtClean="0"/>
          </a:p>
          <a:p>
            <a:pPr marL="342900" indent="-342900">
              <a:buAutoNum type="arabicParenR"/>
            </a:pPr>
            <a:endParaRPr lang="en-US" dirty="0"/>
          </a:p>
          <a:p>
            <a:r>
              <a:rPr lang="en-US" b="1" dirty="0" smtClean="0"/>
              <a:t>http URI Cons:</a:t>
            </a:r>
          </a:p>
          <a:p>
            <a:pPr marL="342900" indent="-342900">
              <a:buFont typeface="+mj-lt"/>
              <a:buAutoNum type="arabicParenR"/>
            </a:pPr>
            <a:r>
              <a:rPr lang="en-US" dirty="0" smtClean="0"/>
              <a:t>Subject to link rot (</a:t>
            </a:r>
            <a:r>
              <a:rPr lang="en-US" dirty="0" err="1" smtClean="0"/>
              <a:t>ie</a:t>
            </a:r>
            <a:r>
              <a:rPr lang="en-US" dirty="0" smtClean="0"/>
              <a:t> potentially vulnerable to generate dead links)</a:t>
            </a:r>
          </a:p>
          <a:p>
            <a:pPr marL="342900" indent="-342900">
              <a:buFont typeface="+mj-lt"/>
              <a:buAutoNum type="arabicParenR"/>
            </a:pPr>
            <a:r>
              <a:rPr lang="en-US" dirty="0" smtClean="0"/>
              <a:t>The length of URIs can make them unwieldy for tasks involving human readability</a:t>
            </a:r>
            <a:endParaRPr lang="en-US" dirty="0"/>
          </a:p>
        </p:txBody>
      </p:sp>
    </p:spTree>
    <p:custDataLst>
      <p:tags r:id="rId1"/>
    </p:custDataLst>
    <p:extLst>
      <p:ext uri="{BB962C8B-B14F-4D97-AF65-F5344CB8AC3E}">
        <p14:creationId xmlns:p14="http://schemas.microsoft.com/office/powerpoint/2010/main" val="760733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CURIES – Compact URIs</a:t>
            </a:r>
            <a:endParaRPr lang="en-US" dirty="0"/>
          </a:p>
        </p:txBody>
      </p:sp>
      <p:sp>
        <p:nvSpPr>
          <p:cNvPr id="3" name="Content Placeholder 2"/>
          <p:cNvSpPr>
            <a:spLocks noGrp="1"/>
          </p:cNvSpPr>
          <p:nvPr>
            <p:ph idx="1"/>
          </p:nvPr>
        </p:nvSpPr>
        <p:spPr>
          <a:xfrm>
            <a:off x="224972" y="1182915"/>
            <a:ext cx="8919027" cy="5256522"/>
          </a:xfrm>
        </p:spPr>
        <p:txBody>
          <a:bodyPr>
            <a:normAutofit/>
          </a:bodyPr>
          <a:lstStyle/>
          <a:p>
            <a:r>
              <a:rPr lang="en-US" sz="1800" dirty="0" smtClean="0">
                <a:solidFill>
                  <a:schemeClr val="tx1"/>
                </a:solidFill>
              </a:rPr>
              <a:t>Taking the previous example 9606, there are three corresponding http URIs (more actually since the “authoritative version” of each URI is not clear.</a:t>
            </a:r>
            <a:endParaRPr lang="en-US" sz="1800" dirty="0">
              <a:solidFill>
                <a:schemeClr val="tx1"/>
              </a:solidFill>
            </a:endParaRPr>
          </a:p>
          <a:p>
            <a:r>
              <a:rPr lang="en-US" sz="1800" dirty="0">
                <a:solidFill>
                  <a:schemeClr val="tx1"/>
                </a:solidFill>
              </a:rPr>
              <a:t>CURIEs enable URIs to be understood and conveniently expressed</a:t>
            </a:r>
          </a:p>
          <a:p>
            <a:r>
              <a:rPr lang="en-US" sz="1800" dirty="0">
                <a:solidFill>
                  <a:schemeClr val="tx1"/>
                </a:solidFill>
              </a:rPr>
              <a:t>CURIES are an identifier comprised of &lt;</a:t>
            </a:r>
            <a:r>
              <a:rPr lang="en-US" sz="1800" b="1" dirty="0">
                <a:solidFill>
                  <a:schemeClr val="tx1"/>
                </a:solidFill>
              </a:rPr>
              <a:t>Prefix&gt;</a:t>
            </a:r>
            <a:r>
              <a:rPr lang="en-US" sz="1800" dirty="0">
                <a:solidFill>
                  <a:schemeClr val="tx1"/>
                </a:solidFill>
              </a:rPr>
              <a:t>:&lt;</a:t>
            </a:r>
            <a:r>
              <a:rPr lang="en-US" sz="1800" b="1" dirty="0">
                <a:solidFill>
                  <a:schemeClr val="tx1"/>
                </a:solidFill>
              </a:rPr>
              <a:t>Local ID&gt;</a:t>
            </a:r>
            <a:r>
              <a:rPr lang="en-US" sz="1800" dirty="0">
                <a:solidFill>
                  <a:schemeClr val="tx1"/>
                </a:solidFill>
              </a:rPr>
              <a:t> wherein </a:t>
            </a:r>
            <a:r>
              <a:rPr lang="en-US" sz="1800" b="1" dirty="0">
                <a:solidFill>
                  <a:schemeClr val="tx1"/>
                </a:solidFill>
              </a:rPr>
              <a:t>prefix</a:t>
            </a:r>
            <a:r>
              <a:rPr lang="en-US" sz="1800" dirty="0">
                <a:solidFill>
                  <a:schemeClr val="tx1"/>
                </a:solidFill>
              </a:rPr>
              <a:t> is deterministically expandable to </a:t>
            </a:r>
            <a:r>
              <a:rPr lang="en-US" sz="1800" b="1" dirty="0">
                <a:solidFill>
                  <a:schemeClr val="tx1"/>
                </a:solidFill>
              </a:rPr>
              <a:t>a URI pattern</a:t>
            </a:r>
            <a:r>
              <a:rPr lang="en-US" sz="1800" dirty="0">
                <a:solidFill>
                  <a:schemeClr val="tx1"/>
                </a:solidFill>
              </a:rPr>
              <a:t> which </a:t>
            </a:r>
            <a:r>
              <a:rPr lang="en-US" sz="1800" i="1" dirty="0">
                <a:solidFill>
                  <a:schemeClr val="tx1"/>
                </a:solidFill>
              </a:rPr>
              <a:t>alone</a:t>
            </a:r>
            <a:r>
              <a:rPr lang="en-US" sz="1800" dirty="0">
                <a:solidFill>
                  <a:schemeClr val="tx1"/>
                </a:solidFill>
              </a:rPr>
              <a:t> is the basis for the CURIE’s global uniqueness. </a:t>
            </a:r>
            <a:r>
              <a:rPr lang="en-US" sz="1800" dirty="0" smtClean="0">
                <a:solidFill>
                  <a:schemeClr val="tx1"/>
                </a:solidFill>
              </a:rPr>
              <a:t>For instance, the Prefix ‘</a:t>
            </a:r>
            <a:r>
              <a:rPr lang="en-US" sz="2000" b="1" dirty="0" err="1">
                <a:solidFill>
                  <a:schemeClr val="accent2">
                    <a:lumMod val="60000"/>
                    <a:lumOff val="40000"/>
                  </a:schemeClr>
                </a:solidFill>
                <a:latin typeface="Arial Narrow"/>
                <a:cs typeface="Arial Narrow"/>
              </a:rPr>
              <a:t>PubChem</a:t>
            </a:r>
            <a:r>
              <a:rPr lang="en-US" sz="1800" dirty="0" smtClean="0">
                <a:solidFill>
                  <a:schemeClr val="tx1"/>
                </a:solidFill>
              </a:rPr>
              <a:t>’ can be expanded to </a:t>
            </a:r>
            <a:r>
              <a:rPr lang="en-US" sz="1800" dirty="0">
                <a:solidFill>
                  <a:schemeClr val="accent2">
                    <a:lumMod val="60000"/>
                    <a:lumOff val="40000"/>
                  </a:schemeClr>
                </a:solidFill>
                <a:latin typeface="Arial Narrow"/>
                <a:cs typeface="Arial Narrow"/>
              </a:rPr>
              <a:t>https://pubchem.ncbi.nlm.nih.gov/compound/</a:t>
            </a:r>
            <a:endParaRPr lang="en-US" sz="1800" dirty="0" smtClean="0">
              <a:solidFill>
                <a:schemeClr val="accent2">
                  <a:lumMod val="60000"/>
                  <a:lumOff val="40000"/>
                </a:schemeClr>
              </a:solidFill>
            </a:endParaRPr>
          </a:p>
          <a:p>
            <a:endParaRPr lang="en-US" sz="1800" dirty="0" smtClean="0">
              <a:solidFill>
                <a:schemeClr val="tx1"/>
              </a:solidFill>
            </a:endParaRPr>
          </a:p>
          <a:p>
            <a:r>
              <a:rPr lang="en-US" sz="2000" dirty="0">
                <a:solidFill>
                  <a:srgbClr val="FF7547"/>
                </a:solidFill>
                <a:latin typeface="Arial Narrow"/>
                <a:cs typeface="Arial Narrow"/>
              </a:rPr>
              <a:t>https://pubchem.ncbi.nlm.nih.gov/compound/</a:t>
            </a:r>
            <a:r>
              <a:rPr lang="en-US" sz="2000" b="1" dirty="0" smtClean="0">
                <a:solidFill>
                  <a:schemeClr val="tx1">
                    <a:lumMod val="60000"/>
                    <a:lumOff val="40000"/>
                  </a:schemeClr>
                </a:solidFill>
                <a:latin typeface="Arial Narrow"/>
                <a:cs typeface="Arial Narrow"/>
              </a:rPr>
              <a:t>9606</a:t>
            </a:r>
            <a:r>
              <a:rPr lang="en-US" sz="2000" b="1" dirty="0" smtClean="0">
                <a:solidFill>
                  <a:schemeClr val="accent2">
                    <a:lumMod val="60000"/>
                    <a:lumOff val="40000"/>
                  </a:schemeClr>
                </a:solidFill>
                <a:latin typeface="Arial Narrow"/>
                <a:cs typeface="Arial Narrow"/>
              </a:rPr>
              <a:t> </a:t>
            </a:r>
            <a:r>
              <a:rPr lang="en-US" sz="2000" b="1" dirty="0" smtClean="0">
                <a:solidFill>
                  <a:schemeClr val="accent2">
                    <a:lumMod val="60000"/>
                    <a:lumOff val="40000"/>
                  </a:schemeClr>
                </a:solidFill>
                <a:latin typeface="Arial Narrow"/>
                <a:cs typeface="Arial Narrow"/>
                <a:sym typeface="Wingdings"/>
              </a:rPr>
              <a:t> PubChem:</a:t>
            </a:r>
            <a:r>
              <a:rPr lang="en-US" sz="2000" b="1" dirty="0" smtClean="0">
                <a:solidFill>
                  <a:schemeClr val="tx1">
                    <a:lumMod val="60000"/>
                    <a:lumOff val="40000"/>
                  </a:schemeClr>
                </a:solidFill>
                <a:latin typeface="Arial Narrow"/>
                <a:cs typeface="Arial Narrow"/>
                <a:sym typeface="Wingdings"/>
              </a:rPr>
              <a:t>9606</a:t>
            </a:r>
            <a:endParaRPr lang="en-US" sz="2000" b="1" dirty="0">
              <a:solidFill>
                <a:schemeClr val="tx1">
                  <a:lumMod val="60000"/>
                  <a:lumOff val="40000"/>
                </a:schemeClr>
              </a:solidFill>
              <a:latin typeface="Arial Narrow"/>
              <a:cs typeface="Arial Narrow"/>
            </a:endParaRPr>
          </a:p>
          <a:p>
            <a:r>
              <a:rPr lang="en-US" sz="2000" dirty="0">
                <a:solidFill>
                  <a:schemeClr val="accent2">
                    <a:lumMod val="60000"/>
                    <a:lumOff val="40000"/>
                  </a:schemeClr>
                </a:solidFill>
                <a:latin typeface="Arial Narrow"/>
                <a:cs typeface="Arial Narrow"/>
              </a:rPr>
              <a:t>https://www.ncbi.nlm.nih.gov/pubmed/</a:t>
            </a:r>
            <a:r>
              <a:rPr lang="en-US" sz="2000" b="1" dirty="0" smtClean="0">
                <a:solidFill>
                  <a:schemeClr val="tx1">
                    <a:lumMod val="60000"/>
                    <a:lumOff val="40000"/>
                  </a:schemeClr>
                </a:solidFill>
                <a:latin typeface="Arial Narrow"/>
                <a:cs typeface="Arial Narrow"/>
              </a:rPr>
              <a:t>9606</a:t>
            </a:r>
            <a:r>
              <a:rPr lang="en-US" sz="2000" b="1" dirty="0" smtClean="0">
                <a:solidFill>
                  <a:schemeClr val="tx1"/>
                </a:solidFill>
                <a:latin typeface="Arial Narrow"/>
                <a:cs typeface="Arial Narrow"/>
              </a:rPr>
              <a:t> </a:t>
            </a:r>
            <a:r>
              <a:rPr lang="en-US" sz="2000" b="1" dirty="0" smtClean="0">
                <a:solidFill>
                  <a:srgbClr val="FF7547"/>
                </a:solidFill>
                <a:latin typeface="Arial Narrow"/>
                <a:cs typeface="Arial Narrow"/>
                <a:sym typeface="Wingdings"/>
              </a:rPr>
              <a:t> PMID:</a:t>
            </a:r>
            <a:r>
              <a:rPr lang="en-US" sz="2000" b="1" dirty="0" smtClean="0">
                <a:solidFill>
                  <a:schemeClr val="tx1">
                    <a:lumMod val="60000"/>
                    <a:lumOff val="40000"/>
                  </a:schemeClr>
                </a:solidFill>
                <a:latin typeface="Arial Narrow"/>
                <a:cs typeface="Arial Narrow"/>
                <a:sym typeface="Wingdings"/>
              </a:rPr>
              <a:t>9606</a:t>
            </a:r>
            <a:endParaRPr lang="en-US" sz="2000" b="1" dirty="0">
              <a:solidFill>
                <a:schemeClr val="tx1">
                  <a:lumMod val="60000"/>
                  <a:lumOff val="40000"/>
                </a:schemeClr>
              </a:solidFill>
              <a:latin typeface="Arial Narrow"/>
              <a:cs typeface="Arial Narrow"/>
            </a:endParaRPr>
          </a:p>
          <a:p>
            <a:r>
              <a:rPr lang="en-US" sz="2000" dirty="0">
                <a:solidFill>
                  <a:schemeClr val="accent2">
                    <a:lumMod val="60000"/>
                    <a:lumOff val="40000"/>
                  </a:schemeClr>
                </a:solidFill>
                <a:latin typeface="Arial Narrow"/>
                <a:cs typeface="Arial Narrow"/>
              </a:rPr>
              <a:t>https://www.ncbi.nlm.nih.gov/Taxonomy/Browser/wwwtax.cgi?id=</a:t>
            </a:r>
            <a:r>
              <a:rPr lang="en-US" sz="2000" b="1" dirty="0" smtClean="0">
                <a:solidFill>
                  <a:schemeClr val="tx1">
                    <a:lumMod val="60000"/>
                    <a:lumOff val="40000"/>
                  </a:schemeClr>
                </a:solidFill>
                <a:latin typeface="Arial Narrow"/>
                <a:cs typeface="Arial Narrow"/>
              </a:rPr>
              <a:t>9606</a:t>
            </a:r>
            <a:r>
              <a:rPr lang="en-US" sz="2000" b="1" dirty="0" smtClean="0">
                <a:solidFill>
                  <a:schemeClr val="tx1"/>
                </a:solidFill>
                <a:latin typeface="Arial Narrow"/>
                <a:cs typeface="Arial Narrow"/>
              </a:rPr>
              <a:t> </a:t>
            </a:r>
            <a:r>
              <a:rPr lang="en-US" sz="2000" b="1" dirty="0" smtClean="0">
                <a:solidFill>
                  <a:srgbClr val="FF7547"/>
                </a:solidFill>
                <a:latin typeface="Arial Narrow"/>
                <a:cs typeface="Arial Narrow"/>
                <a:sym typeface="Wingdings"/>
              </a:rPr>
              <a:t> NCBITaxon:</a:t>
            </a:r>
            <a:r>
              <a:rPr lang="en-US" sz="2000" b="1" dirty="0" smtClean="0">
                <a:solidFill>
                  <a:schemeClr val="tx1">
                    <a:lumMod val="60000"/>
                    <a:lumOff val="40000"/>
                  </a:schemeClr>
                </a:solidFill>
                <a:latin typeface="Arial Narrow"/>
                <a:cs typeface="Arial Narrow"/>
                <a:sym typeface="Wingdings"/>
              </a:rPr>
              <a:t>9606</a:t>
            </a:r>
            <a:endParaRPr lang="en-US" sz="1400" b="1" dirty="0">
              <a:solidFill>
                <a:schemeClr val="tx1">
                  <a:lumMod val="60000"/>
                  <a:lumOff val="40000"/>
                </a:schemeClr>
              </a:solidFill>
              <a:latin typeface="Arial Narrow"/>
              <a:cs typeface="Arial Narrow"/>
            </a:endParaRPr>
          </a:p>
          <a:p>
            <a:endParaRPr lang="en-US" sz="1800" dirty="0">
              <a:solidFill>
                <a:schemeClr val="tx1"/>
              </a:solidFill>
            </a:endParaRPr>
          </a:p>
          <a:p>
            <a:endParaRPr lang="en-US" sz="1800" dirty="0" smtClean="0">
              <a:solidFill>
                <a:schemeClr val="tx1"/>
              </a:solidFill>
            </a:endParaRPr>
          </a:p>
          <a:p>
            <a:endParaRPr lang="en-US" sz="1800" dirty="0">
              <a:solidFill>
                <a:schemeClr val="tx1"/>
              </a:solidFill>
            </a:endParaRPr>
          </a:p>
          <a:p>
            <a:endParaRPr lang="en-US" sz="1800" dirty="0" smtClean="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
        <p:nvSpPr>
          <p:cNvPr id="4" name="Content Placeholder 3"/>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702075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Design new identifiers for diverse uses by </a:t>
            </a:r>
            <a:r>
              <a:rPr lang="en-US" dirty="0" smtClean="0"/>
              <a:t>others</a:t>
            </a:r>
            <a:endParaRPr lang="en-US" dirty="0"/>
          </a:p>
        </p:txBody>
      </p:sp>
      <p:sp>
        <p:nvSpPr>
          <p:cNvPr id="4" name="Content Placeholder 3"/>
          <p:cNvSpPr>
            <a:spLocks noGrp="1"/>
          </p:cNvSpPr>
          <p:nvPr>
            <p:ph sz="quarter" idx="14"/>
          </p:nvPr>
        </p:nvSpPr>
        <p:spPr/>
        <p:txBody>
          <a:bodyPr/>
          <a:lstStyle/>
          <a:p>
            <a:endParaRPr lang="en-US"/>
          </a:p>
        </p:txBody>
      </p:sp>
      <p:sp>
        <p:nvSpPr>
          <p:cNvPr id="5" name="TextBox 4"/>
          <p:cNvSpPr txBox="1"/>
          <p:nvPr/>
        </p:nvSpPr>
        <p:spPr>
          <a:xfrm>
            <a:off x="224972" y="972384"/>
            <a:ext cx="5570756" cy="369332"/>
          </a:xfrm>
          <a:prstGeom prst="rect">
            <a:avLst/>
          </a:prstGeom>
          <a:noFill/>
        </p:spPr>
        <p:txBody>
          <a:bodyPr wrap="none" rtlCol="0">
            <a:spAutoFit/>
          </a:bodyPr>
          <a:lstStyle/>
          <a:p>
            <a:r>
              <a:rPr lang="en-US" dirty="0" smtClean="0"/>
              <a:t>Recommendations </a:t>
            </a:r>
            <a:r>
              <a:rPr lang="en-US" smtClean="0"/>
              <a:t>for designing new local identifiers</a:t>
            </a:r>
            <a:endParaRPr lang="en-US"/>
          </a:p>
        </p:txBody>
      </p:sp>
      <p:sp>
        <p:nvSpPr>
          <p:cNvPr id="3" name="TextBox 2"/>
          <p:cNvSpPr txBox="1"/>
          <p:nvPr/>
        </p:nvSpPr>
        <p:spPr>
          <a:xfrm>
            <a:off x="224973" y="1803788"/>
            <a:ext cx="8919028" cy="1200329"/>
          </a:xfrm>
          <a:prstGeom prst="rect">
            <a:avLst/>
          </a:prstGeom>
          <a:noFill/>
        </p:spPr>
        <p:txBody>
          <a:bodyPr wrap="square" rtlCol="0">
            <a:spAutoFit/>
          </a:bodyPr>
          <a:lstStyle/>
          <a:p>
            <a:pPr marL="342900" indent="-342900">
              <a:buAutoNum type="arabicPeriod"/>
            </a:pPr>
            <a:r>
              <a:rPr lang="en-US" dirty="0" smtClean="0"/>
              <a:t>Avoid problem characters (If possible stick to letters and numbers)</a:t>
            </a:r>
          </a:p>
          <a:p>
            <a:pPr marL="342900" indent="-342900">
              <a:buAutoNum type="arabicPeriod"/>
            </a:pPr>
            <a:r>
              <a:rPr lang="en-US" dirty="0" smtClean="0"/>
              <a:t>Avoid problem patterns (Consider opportunities for corruption as dates, words, </a:t>
            </a:r>
            <a:r>
              <a:rPr lang="en-US" dirty="0" err="1" smtClean="0"/>
              <a:t>etc</a:t>
            </a:r>
            <a:r>
              <a:rPr lang="en-US" dirty="0" smtClean="0"/>
              <a:t>)</a:t>
            </a:r>
          </a:p>
          <a:p>
            <a:pPr marL="342900" indent="-342900">
              <a:buAutoNum type="arabicPeriod"/>
            </a:pPr>
            <a:r>
              <a:rPr lang="en-US" dirty="0" smtClean="0"/>
              <a:t>Document your pattern and stick to it, including case convention</a:t>
            </a:r>
          </a:p>
          <a:p>
            <a:pPr marL="342900" indent="-342900">
              <a:buAutoNum type="arabicPeriod"/>
            </a:pPr>
            <a:endParaRPr lang="en-US" dirty="0"/>
          </a:p>
        </p:txBody>
      </p:sp>
    </p:spTree>
    <p:custDataLst>
      <p:tags r:id="rId1"/>
    </p:custDataLst>
    <p:extLst>
      <p:ext uri="{BB962C8B-B14F-4D97-AF65-F5344CB8AC3E}">
        <p14:creationId xmlns:p14="http://schemas.microsoft.com/office/powerpoint/2010/main" val="9951685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D2K_OER_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2K_OER_Theme" id="{FC4B3055-7A5E-48F0-8CB7-F833C54D76F4}" vid="{F6AD31A5-4980-4DBB-BB87-ACD9CFEFA472}"/>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BD2K_OER_Theme</Template>
  <TotalTime>0</TotalTime>
  <Words>1126</Words>
  <Application>Microsoft Office PowerPoint</Application>
  <PresentationFormat>Letter Paper (8.5x11 in)</PresentationFormat>
  <Paragraphs>147</Paragraphs>
  <Slides>17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Arial Narrow</vt:lpstr>
      <vt:lpstr>Calibri</vt:lpstr>
      <vt:lpstr>Cambria</vt:lpstr>
      <vt:lpstr>Consolas</vt:lpstr>
      <vt:lpstr>Wingdings</vt:lpstr>
      <vt:lpstr>BD2K_OER_Theme</vt:lpstr>
      <vt:lpstr>BD2K OER Dark</vt:lpstr>
      <vt:lpstr>10 hard-won lessons for identifier design, provision, and reuse of identifiers  for web-based life science data</vt:lpstr>
      <vt:lpstr>Learning objective</vt:lpstr>
      <vt:lpstr>What is an identifier?</vt:lpstr>
      <vt:lpstr>Summary of the 10 recommendations, their relevance to different kinds of actors in the landscape, current and future efforts that would help lower barriers to best practice</vt:lpstr>
      <vt:lpstr>1. Credit any derived content using its original identifier</vt:lpstr>
      <vt:lpstr>2. Help local identifiers travel well: document Prefix and http URI pattern </vt:lpstr>
      <vt:lpstr>2. Help local identifiers travel well:  document Prefix and http URI pattern </vt:lpstr>
      <vt:lpstr>CURIES – Compact URIs</vt:lpstr>
      <vt:lpstr>3. Design new identifiers for diverse uses by others</vt:lpstr>
      <vt:lpstr>4. Avoid embedding meaning, or relying on it for uniqueness</vt:lpstr>
      <vt:lpstr>5. Opt for simple, durable web resolution</vt:lpstr>
      <vt:lpstr>6. Implement a version-management policy</vt:lpstr>
      <vt:lpstr>7. Make URIs clear and findable</vt:lpstr>
      <vt:lpstr>8. Do not reassign or delete identifiers</vt:lpstr>
      <vt:lpstr>9. Document the identifiers you issue and use</vt:lpstr>
      <vt:lpstr>10. Reference and display responsibly</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2017-03-13T21:20:48Z</dcterms:created>
  <dcterms:modified xsi:type="dcterms:W3CDTF">2017-03-13T21:20:56Z</dcterms:modified>
</cp:coreProperties>
</file>